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7" r:id="rId2"/>
    <p:sldId id="256" r:id="rId3"/>
    <p:sldId id="269" r:id="rId4"/>
    <p:sldId id="270" r:id="rId5"/>
    <p:sldId id="260" r:id="rId6"/>
    <p:sldId id="258" r:id="rId7"/>
    <p:sldId id="268" r:id="rId8"/>
    <p:sldId id="259" r:id="rId9"/>
    <p:sldId id="263" r:id="rId10"/>
    <p:sldId id="261" r:id="rId11"/>
    <p:sldId id="264" r:id="rId12"/>
    <p:sldId id="262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ément laisney" initials="cl" lastIdx="1" clrIdx="0">
    <p:extLst>
      <p:ext uri="{19B8F6BF-5375-455C-9EA6-DF929625EA0E}">
        <p15:presenceInfo xmlns:p15="http://schemas.microsoft.com/office/powerpoint/2012/main" userId="d3288774d62fee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B011A0-AD65-4776-A213-8EE5DC32D8B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3258064-3B75-4A62-AFE8-E8F0AF35E226}">
      <dgm:prSet phldrT="[Texte]"/>
      <dgm:spPr/>
      <dgm:t>
        <a:bodyPr/>
        <a:lstStyle/>
        <a:p>
          <a:r>
            <a:rPr lang="fr-FR" dirty="0"/>
            <a:t>CC SN explosion</a:t>
          </a:r>
        </a:p>
      </dgm:t>
    </dgm:pt>
    <dgm:pt modelId="{52E897C6-3D12-4A3A-B359-C3403369C7C8}" type="parTrans" cxnId="{DDCBDBEE-704D-44E3-9594-7756EE701B37}">
      <dgm:prSet/>
      <dgm:spPr/>
      <dgm:t>
        <a:bodyPr/>
        <a:lstStyle/>
        <a:p>
          <a:endParaRPr lang="fr-FR"/>
        </a:p>
      </dgm:t>
    </dgm:pt>
    <dgm:pt modelId="{012FE421-ADFE-43F0-BA91-1BB14214B063}" type="sibTrans" cxnId="{DDCBDBEE-704D-44E3-9594-7756EE701B37}">
      <dgm:prSet/>
      <dgm:spPr/>
      <dgm:t>
        <a:bodyPr/>
        <a:lstStyle/>
        <a:p>
          <a:endParaRPr lang="fr-FR"/>
        </a:p>
      </dgm:t>
    </dgm:pt>
    <dgm:pt modelId="{1ED324E9-2749-4582-BC39-5D4CAADBAE20}">
      <dgm:prSet phldrT="[Texte]"/>
      <dgm:spPr/>
      <dgm:t>
        <a:bodyPr/>
        <a:lstStyle/>
        <a:p>
          <a:r>
            <a:rPr lang="fr-FR" dirty="0"/>
            <a:t>Neutrino détection</a:t>
          </a:r>
        </a:p>
      </dgm:t>
    </dgm:pt>
    <dgm:pt modelId="{AB128527-B299-4D02-8BFA-D1426F4292FB}" type="parTrans" cxnId="{A7962EEB-B41A-4AF0-B251-F07401E5E092}">
      <dgm:prSet/>
      <dgm:spPr/>
      <dgm:t>
        <a:bodyPr/>
        <a:lstStyle/>
        <a:p>
          <a:endParaRPr lang="fr-FR"/>
        </a:p>
      </dgm:t>
    </dgm:pt>
    <dgm:pt modelId="{D54D21D2-EDA5-4925-AD7D-C9A15BF20CC2}" type="sibTrans" cxnId="{A7962EEB-B41A-4AF0-B251-F07401E5E092}">
      <dgm:prSet/>
      <dgm:spPr/>
      <dgm:t>
        <a:bodyPr/>
        <a:lstStyle/>
        <a:p>
          <a:endParaRPr lang="fr-FR"/>
        </a:p>
      </dgm:t>
    </dgm:pt>
    <dgm:pt modelId="{F81D9881-816E-488D-AECD-93D372FAD4F6}">
      <dgm:prSet phldrT="[Texte]"/>
      <dgm:spPr/>
      <dgm:t>
        <a:bodyPr/>
        <a:lstStyle/>
        <a:p>
          <a:r>
            <a:rPr lang="fr-FR" dirty="0"/>
            <a:t>Triangulation</a:t>
          </a:r>
        </a:p>
      </dgm:t>
    </dgm:pt>
    <dgm:pt modelId="{DFDA252C-337D-4F5F-836C-A6B9BF024CE7}" type="parTrans" cxnId="{9FB8E81B-E3C7-4526-BA6F-881E379C7A34}">
      <dgm:prSet/>
      <dgm:spPr/>
      <dgm:t>
        <a:bodyPr/>
        <a:lstStyle/>
        <a:p>
          <a:endParaRPr lang="fr-FR"/>
        </a:p>
      </dgm:t>
    </dgm:pt>
    <dgm:pt modelId="{F1D60A7F-5781-4879-9955-91EB75CE781C}" type="sibTrans" cxnId="{9FB8E81B-E3C7-4526-BA6F-881E379C7A34}">
      <dgm:prSet/>
      <dgm:spPr/>
      <dgm:t>
        <a:bodyPr/>
        <a:lstStyle/>
        <a:p>
          <a:endParaRPr lang="fr-FR"/>
        </a:p>
      </dgm:t>
    </dgm:pt>
    <dgm:pt modelId="{E4799FA7-09D1-440A-B0E8-C249995488F6}">
      <dgm:prSet phldrT="[Texte]"/>
      <dgm:spPr/>
      <dgm:t>
        <a:bodyPr/>
        <a:lstStyle/>
        <a:p>
          <a:r>
            <a:rPr lang="fr-FR" dirty="0"/>
            <a:t>GRANDMA trigger</a:t>
          </a:r>
        </a:p>
      </dgm:t>
    </dgm:pt>
    <dgm:pt modelId="{E8016A9E-E990-4C34-B355-16F2068CEA00}" type="parTrans" cxnId="{03509BCE-AE76-4F76-AF34-6BA5024BC9A1}">
      <dgm:prSet/>
      <dgm:spPr/>
      <dgm:t>
        <a:bodyPr/>
        <a:lstStyle/>
        <a:p>
          <a:endParaRPr lang="fr-FR"/>
        </a:p>
      </dgm:t>
    </dgm:pt>
    <dgm:pt modelId="{18C80767-AC56-4FC3-AE99-209846A3F422}" type="sibTrans" cxnId="{03509BCE-AE76-4F76-AF34-6BA5024BC9A1}">
      <dgm:prSet/>
      <dgm:spPr/>
      <dgm:t>
        <a:bodyPr/>
        <a:lstStyle/>
        <a:p>
          <a:endParaRPr lang="fr-FR"/>
        </a:p>
      </dgm:t>
    </dgm:pt>
    <dgm:pt modelId="{AD27948E-A102-4588-A56E-9DC74B016CB9}">
      <dgm:prSet phldrT="[Texte]"/>
      <dgm:spPr/>
      <dgm:t>
        <a:bodyPr/>
        <a:lstStyle/>
        <a:p>
          <a:r>
            <a:rPr lang="fr-FR" dirty="0"/>
            <a:t>Follow up</a:t>
          </a:r>
        </a:p>
      </dgm:t>
    </dgm:pt>
    <dgm:pt modelId="{03233D90-567E-4D01-B2C2-1FC73766EF4D}" type="parTrans" cxnId="{4DF918C4-1EC5-46E8-929B-513F6C57C513}">
      <dgm:prSet/>
      <dgm:spPr/>
      <dgm:t>
        <a:bodyPr/>
        <a:lstStyle/>
        <a:p>
          <a:endParaRPr lang="fr-FR"/>
        </a:p>
      </dgm:t>
    </dgm:pt>
    <dgm:pt modelId="{1187FE61-77CE-466C-AB02-9D8FE64ADC67}" type="sibTrans" cxnId="{4DF918C4-1EC5-46E8-929B-513F6C57C513}">
      <dgm:prSet/>
      <dgm:spPr/>
      <dgm:t>
        <a:bodyPr/>
        <a:lstStyle/>
        <a:p>
          <a:endParaRPr lang="fr-FR"/>
        </a:p>
      </dgm:t>
    </dgm:pt>
    <dgm:pt modelId="{ED3D5077-80FC-489E-8D43-D3C842C57504}">
      <dgm:prSet phldrT="[Texte]"/>
      <dgm:spPr/>
      <dgm:t>
        <a:bodyPr/>
        <a:lstStyle/>
        <a:p>
          <a:r>
            <a:rPr lang="fr-FR" dirty="0"/>
            <a:t>SNEWS </a:t>
          </a:r>
          <a:r>
            <a:rPr lang="fr-FR" dirty="0" err="1"/>
            <a:t>alert</a:t>
          </a:r>
          <a:endParaRPr lang="fr-FR" dirty="0"/>
        </a:p>
      </dgm:t>
    </dgm:pt>
    <dgm:pt modelId="{59901862-D874-40E9-98AE-42D3E86AA699}" type="parTrans" cxnId="{8ED7060B-8378-4E24-A91E-E5EC233FBB98}">
      <dgm:prSet/>
      <dgm:spPr/>
      <dgm:t>
        <a:bodyPr/>
        <a:lstStyle/>
        <a:p>
          <a:endParaRPr lang="fr-FR"/>
        </a:p>
      </dgm:t>
    </dgm:pt>
    <dgm:pt modelId="{0E2FAD34-C303-438D-904A-5AB3179DFA52}" type="sibTrans" cxnId="{8ED7060B-8378-4E24-A91E-E5EC233FBB98}">
      <dgm:prSet/>
      <dgm:spPr/>
      <dgm:t>
        <a:bodyPr/>
        <a:lstStyle/>
        <a:p>
          <a:endParaRPr lang="fr-FR"/>
        </a:p>
      </dgm:t>
    </dgm:pt>
    <dgm:pt modelId="{A8CCAF10-35F4-45E5-87B7-FA2945ADC68D}" type="pres">
      <dgm:prSet presAssocID="{3EB011A0-AD65-4776-A213-8EE5DC32D8B0}" presName="Name0" presStyleCnt="0">
        <dgm:presLayoutVars>
          <dgm:dir/>
          <dgm:resizeHandles val="exact"/>
        </dgm:presLayoutVars>
      </dgm:prSet>
      <dgm:spPr/>
    </dgm:pt>
    <dgm:pt modelId="{9E20BFD5-1701-4C1A-BC56-8AA820C5D4F8}" type="pres">
      <dgm:prSet presAssocID="{33258064-3B75-4A62-AFE8-E8F0AF35E226}" presName="node" presStyleLbl="node1" presStyleIdx="0" presStyleCnt="6">
        <dgm:presLayoutVars>
          <dgm:bulletEnabled val="1"/>
        </dgm:presLayoutVars>
      </dgm:prSet>
      <dgm:spPr/>
    </dgm:pt>
    <dgm:pt modelId="{CAA2F8AC-A093-4E91-9872-CE466D8F508A}" type="pres">
      <dgm:prSet presAssocID="{012FE421-ADFE-43F0-BA91-1BB14214B063}" presName="sibTrans" presStyleLbl="sibTrans2D1" presStyleIdx="0" presStyleCnt="5"/>
      <dgm:spPr/>
    </dgm:pt>
    <dgm:pt modelId="{8FACF3D8-851B-4CFE-89C1-945F5D7C22D7}" type="pres">
      <dgm:prSet presAssocID="{012FE421-ADFE-43F0-BA91-1BB14214B063}" presName="connectorText" presStyleLbl="sibTrans2D1" presStyleIdx="0" presStyleCnt="5"/>
      <dgm:spPr/>
    </dgm:pt>
    <dgm:pt modelId="{E289D45D-15DF-470A-BFE0-11F2A203C179}" type="pres">
      <dgm:prSet presAssocID="{1ED324E9-2749-4582-BC39-5D4CAADBAE20}" presName="node" presStyleLbl="node1" presStyleIdx="1" presStyleCnt="6">
        <dgm:presLayoutVars>
          <dgm:bulletEnabled val="1"/>
        </dgm:presLayoutVars>
      </dgm:prSet>
      <dgm:spPr/>
    </dgm:pt>
    <dgm:pt modelId="{E6B6744B-3693-4BB1-9992-D9DCF2EFCA72}" type="pres">
      <dgm:prSet presAssocID="{D54D21D2-EDA5-4925-AD7D-C9A15BF20CC2}" presName="sibTrans" presStyleLbl="sibTrans2D1" presStyleIdx="1" presStyleCnt="5"/>
      <dgm:spPr/>
    </dgm:pt>
    <dgm:pt modelId="{F2EE507A-7A69-4BD6-9472-5DEFEA76915E}" type="pres">
      <dgm:prSet presAssocID="{D54D21D2-EDA5-4925-AD7D-C9A15BF20CC2}" presName="connectorText" presStyleLbl="sibTrans2D1" presStyleIdx="1" presStyleCnt="5"/>
      <dgm:spPr/>
    </dgm:pt>
    <dgm:pt modelId="{247084F6-0FC0-41AB-8974-E01B1C1CFF4E}" type="pres">
      <dgm:prSet presAssocID="{F81D9881-816E-488D-AECD-93D372FAD4F6}" presName="node" presStyleLbl="node1" presStyleIdx="2" presStyleCnt="6">
        <dgm:presLayoutVars>
          <dgm:bulletEnabled val="1"/>
        </dgm:presLayoutVars>
      </dgm:prSet>
      <dgm:spPr/>
    </dgm:pt>
    <dgm:pt modelId="{AE066439-F19F-4106-A401-7B2DBA017615}" type="pres">
      <dgm:prSet presAssocID="{F1D60A7F-5781-4879-9955-91EB75CE781C}" presName="sibTrans" presStyleLbl="sibTrans2D1" presStyleIdx="2" presStyleCnt="5"/>
      <dgm:spPr/>
    </dgm:pt>
    <dgm:pt modelId="{85C695D1-CDCB-4317-985E-CE07DE36DE62}" type="pres">
      <dgm:prSet presAssocID="{F1D60A7F-5781-4879-9955-91EB75CE781C}" presName="connectorText" presStyleLbl="sibTrans2D1" presStyleIdx="2" presStyleCnt="5"/>
      <dgm:spPr/>
    </dgm:pt>
    <dgm:pt modelId="{A7888720-CFBA-4D96-BF99-4A3E4A51A8D9}" type="pres">
      <dgm:prSet presAssocID="{ED3D5077-80FC-489E-8D43-D3C842C57504}" presName="node" presStyleLbl="node1" presStyleIdx="3" presStyleCnt="6">
        <dgm:presLayoutVars>
          <dgm:bulletEnabled val="1"/>
        </dgm:presLayoutVars>
      </dgm:prSet>
      <dgm:spPr/>
    </dgm:pt>
    <dgm:pt modelId="{191AD6B3-2CD1-493B-A9A0-E79146CDBF65}" type="pres">
      <dgm:prSet presAssocID="{0E2FAD34-C303-438D-904A-5AB3179DFA52}" presName="sibTrans" presStyleLbl="sibTrans2D1" presStyleIdx="3" presStyleCnt="5"/>
      <dgm:spPr/>
    </dgm:pt>
    <dgm:pt modelId="{248584AD-1994-4DE3-8F13-5A0FF8AAA2AE}" type="pres">
      <dgm:prSet presAssocID="{0E2FAD34-C303-438D-904A-5AB3179DFA52}" presName="connectorText" presStyleLbl="sibTrans2D1" presStyleIdx="3" presStyleCnt="5"/>
      <dgm:spPr/>
    </dgm:pt>
    <dgm:pt modelId="{AA2062A4-4E83-4DEE-AB37-405186A0B470}" type="pres">
      <dgm:prSet presAssocID="{E4799FA7-09D1-440A-B0E8-C249995488F6}" presName="node" presStyleLbl="node1" presStyleIdx="4" presStyleCnt="6">
        <dgm:presLayoutVars>
          <dgm:bulletEnabled val="1"/>
        </dgm:presLayoutVars>
      </dgm:prSet>
      <dgm:spPr/>
    </dgm:pt>
    <dgm:pt modelId="{E1EF14E6-43F1-4E6C-ADE6-B9409D647C3E}" type="pres">
      <dgm:prSet presAssocID="{18C80767-AC56-4FC3-AE99-209846A3F422}" presName="sibTrans" presStyleLbl="sibTrans2D1" presStyleIdx="4" presStyleCnt="5"/>
      <dgm:spPr/>
    </dgm:pt>
    <dgm:pt modelId="{50666694-AD77-4839-9F8F-617A867EE534}" type="pres">
      <dgm:prSet presAssocID="{18C80767-AC56-4FC3-AE99-209846A3F422}" presName="connectorText" presStyleLbl="sibTrans2D1" presStyleIdx="4" presStyleCnt="5"/>
      <dgm:spPr/>
    </dgm:pt>
    <dgm:pt modelId="{46828C50-73F5-4F78-93FD-9F138945EE80}" type="pres">
      <dgm:prSet presAssocID="{AD27948E-A102-4588-A56E-9DC74B016CB9}" presName="node" presStyleLbl="node1" presStyleIdx="5" presStyleCnt="6">
        <dgm:presLayoutVars>
          <dgm:bulletEnabled val="1"/>
        </dgm:presLayoutVars>
      </dgm:prSet>
      <dgm:spPr/>
    </dgm:pt>
  </dgm:ptLst>
  <dgm:cxnLst>
    <dgm:cxn modelId="{8ED7060B-8378-4E24-A91E-E5EC233FBB98}" srcId="{3EB011A0-AD65-4776-A213-8EE5DC32D8B0}" destId="{ED3D5077-80FC-489E-8D43-D3C842C57504}" srcOrd="3" destOrd="0" parTransId="{59901862-D874-40E9-98AE-42D3E86AA699}" sibTransId="{0E2FAD34-C303-438D-904A-5AB3179DFA52}"/>
    <dgm:cxn modelId="{D0EFC01A-2AB0-4DEF-9B15-63883D99FF14}" type="presOf" srcId="{ED3D5077-80FC-489E-8D43-D3C842C57504}" destId="{A7888720-CFBA-4D96-BF99-4A3E4A51A8D9}" srcOrd="0" destOrd="0" presId="urn:microsoft.com/office/officeart/2005/8/layout/process1"/>
    <dgm:cxn modelId="{9FB8E81B-E3C7-4526-BA6F-881E379C7A34}" srcId="{3EB011A0-AD65-4776-A213-8EE5DC32D8B0}" destId="{F81D9881-816E-488D-AECD-93D372FAD4F6}" srcOrd="2" destOrd="0" parTransId="{DFDA252C-337D-4F5F-836C-A6B9BF024CE7}" sibTransId="{F1D60A7F-5781-4879-9955-91EB75CE781C}"/>
    <dgm:cxn modelId="{67FD9D21-B934-40CB-8322-75A431EE148B}" type="presOf" srcId="{18C80767-AC56-4FC3-AE99-209846A3F422}" destId="{E1EF14E6-43F1-4E6C-ADE6-B9409D647C3E}" srcOrd="0" destOrd="0" presId="urn:microsoft.com/office/officeart/2005/8/layout/process1"/>
    <dgm:cxn modelId="{920E342F-204D-461D-A2A1-9F01611F9CEA}" type="presOf" srcId="{0E2FAD34-C303-438D-904A-5AB3179DFA52}" destId="{191AD6B3-2CD1-493B-A9A0-E79146CDBF65}" srcOrd="0" destOrd="0" presId="urn:microsoft.com/office/officeart/2005/8/layout/process1"/>
    <dgm:cxn modelId="{B96FC462-52CB-4B6C-9824-D7FBD0E6DC01}" type="presOf" srcId="{18C80767-AC56-4FC3-AE99-209846A3F422}" destId="{50666694-AD77-4839-9F8F-617A867EE534}" srcOrd="1" destOrd="0" presId="urn:microsoft.com/office/officeart/2005/8/layout/process1"/>
    <dgm:cxn modelId="{03136265-0E1B-4E77-BDD8-A7721D942FFA}" type="presOf" srcId="{33258064-3B75-4A62-AFE8-E8F0AF35E226}" destId="{9E20BFD5-1701-4C1A-BC56-8AA820C5D4F8}" srcOrd="0" destOrd="0" presId="urn:microsoft.com/office/officeart/2005/8/layout/process1"/>
    <dgm:cxn modelId="{72210870-1D20-41BE-88B2-988AE2D66073}" type="presOf" srcId="{0E2FAD34-C303-438D-904A-5AB3179DFA52}" destId="{248584AD-1994-4DE3-8F13-5A0FF8AAA2AE}" srcOrd="1" destOrd="0" presId="urn:microsoft.com/office/officeart/2005/8/layout/process1"/>
    <dgm:cxn modelId="{466FCC53-979A-4F19-9B89-0C204872E883}" type="presOf" srcId="{012FE421-ADFE-43F0-BA91-1BB14214B063}" destId="{8FACF3D8-851B-4CFE-89C1-945F5D7C22D7}" srcOrd="1" destOrd="0" presId="urn:microsoft.com/office/officeart/2005/8/layout/process1"/>
    <dgm:cxn modelId="{BA64C77B-EBC3-45EC-B41E-4E780721BB0C}" type="presOf" srcId="{D54D21D2-EDA5-4925-AD7D-C9A15BF20CC2}" destId="{E6B6744B-3693-4BB1-9992-D9DCF2EFCA72}" srcOrd="0" destOrd="0" presId="urn:microsoft.com/office/officeart/2005/8/layout/process1"/>
    <dgm:cxn modelId="{7FA1F49A-4093-427D-8C23-1368FCFEBA6D}" type="presOf" srcId="{012FE421-ADFE-43F0-BA91-1BB14214B063}" destId="{CAA2F8AC-A093-4E91-9872-CE466D8F508A}" srcOrd="0" destOrd="0" presId="urn:microsoft.com/office/officeart/2005/8/layout/process1"/>
    <dgm:cxn modelId="{4202D09D-88DD-44EA-9185-35E091A100A9}" type="presOf" srcId="{1ED324E9-2749-4582-BC39-5D4CAADBAE20}" destId="{E289D45D-15DF-470A-BFE0-11F2A203C179}" srcOrd="0" destOrd="0" presId="urn:microsoft.com/office/officeart/2005/8/layout/process1"/>
    <dgm:cxn modelId="{CD901E9F-6A0A-4F34-8379-99184912EC3E}" type="presOf" srcId="{3EB011A0-AD65-4776-A213-8EE5DC32D8B0}" destId="{A8CCAF10-35F4-45E5-87B7-FA2945ADC68D}" srcOrd="0" destOrd="0" presId="urn:microsoft.com/office/officeart/2005/8/layout/process1"/>
    <dgm:cxn modelId="{43366CA0-76CE-4614-86EC-2780253BA305}" type="presOf" srcId="{F81D9881-816E-488D-AECD-93D372FAD4F6}" destId="{247084F6-0FC0-41AB-8974-E01B1C1CFF4E}" srcOrd="0" destOrd="0" presId="urn:microsoft.com/office/officeart/2005/8/layout/process1"/>
    <dgm:cxn modelId="{FF4F84A3-AFEC-45F3-BB7E-FD8B67DFAC56}" type="presOf" srcId="{F1D60A7F-5781-4879-9955-91EB75CE781C}" destId="{AE066439-F19F-4106-A401-7B2DBA017615}" srcOrd="0" destOrd="0" presId="urn:microsoft.com/office/officeart/2005/8/layout/process1"/>
    <dgm:cxn modelId="{AE220DA7-A361-436F-A9C4-8504083A3486}" type="presOf" srcId="{F1D60A7F-5781-4879-9955-91EB75CE781C}" destId="{85C695D1-CDCB-4317-985E-CE07DE36DE62}" srcOrd="1" destOrd="0" presId="urn:microsoft.com/office/officeart/2005/8/layout/process1"/>
    <dgm:cxn modelId="{4DF918C4-1EC5-46E8-929B-513F6C57C513}" srcId="{3EB011A0-AD65-4776-A213-8EE5DC32D8B0}" destId="{AD27948E-A102-4588-A56E-9DC74B016CB9}" srcOrd="5" destOrd="0" parTransId="{03233D90-567E-4D01-B2C2-1FC73766EF4D}" sibTransId="{1187FE61-77CE-466C-AB02-9D8FE64ADC67}"/>
    <dgm:cxn modelId="{03509BCE-AE76-4F76-AF34-6BA5024BC9A1}" srcId="{3EB011A0-AD65-4776-A213-8EE5DC32D8B0}" destId="{E4799FA7-09D1-440A-B0E8-C249995488F6}" srcOrd="4" destOrd="0" parTransId="{E8016A9E-E990-4C34-B355-16F2068CEA00}" sibTransId="{18C80767-AC56-4FC3-AE99-209846A3F422}"/>
    <dgm:cxn modelId="{30E81BDB-910F-47BC-AA1D-35345F13DD5D}" type="presOf" srcId="{E4799FA7-09D1-440A-B0E8-C249995488F6}" destId="{AA2062A4-4E83-4DEE-AB37-405186A0B470}" srcOrd="0" destOrd="0" presId="urn:microsoft.com/office/officeart/2005/8/layout/process1"/>
    <dgm:cxn modelId="{A7962EEB-B41A-4AF0-B251-F07401E5E092}" srcId="{3EB011A0-AD65-4776-A213-8EE5DC32D8B0}" destId="{1ED324E9-2749-4582-BC39-5D4CAADBAE20}" srcOrd="1" destOrd="0" parTransId="{AB128527-B299-4D02-8BFA-D1426F4292FB}" sibTransId="{D54D21D2-EDA5-4925-AD7D-C9A15BF20CC2}"/>
    <dgm:cxn modelId="{DDCBDBEE-704D-44E3-9594-7756EE701B37}" srcId="{3EB011A0-AD65-4776-A213-8EE5DC32D8B0}" destId="{33258064-3B75-4A62-AFE8-E8F0AF35E226}" srcOrd="0" destOrd="0" parTransId="{52E897C6-3D12-4A3A-B359-C3403369C7C8}" sibTransId="{012FE421-ADFE-43F0-BA91-1BB14214B063}"/>
    <dgm:cxn modelId="{C86051F6-2158-4DC5-86D1-700E737ECFCF}" type="presOf" srcId="{D54D21D2-EDA5-4925-AD7D-C9A15BF20CC2}" destId="{F2EE507A-7A69-4BD6-9472-5DEFEA76915E}" srcOrd="1" destOrd="0" presId="urn:microsoft.com/office/officeart/2005/8/layout/process1"/>
    <dgm:cxn modelId="{C7E11FFF-10C0-4C67-B395-77F29CA3D61B}" type="presOf" srcId="{AD27948E-A102-4588-A56E-9DC74B016CB9}" destId="{46828C50-73F5-4F78-93FD-9F138945EE80}" srcOrd="0" destOrd="0" presId="urn:microsoft.com/office/officeart/2005/8/layout/process1"/>
    <dgm:cxn modelId="{B842ECEB-3544-4FF1-BC22-EC5A93C551D6}" type="presParOf" srcId="{A8CCAF10-35F4-45E5-87B7-FA2945ADC68D}" destId="{9E20BFD5-1701-4C1A-BC56-8AA820C5D4F8}" srcOrd="0" destOrd="0" presId="urn:microsoft.com/office/officeart/2005/8/layout/process1"/>
    <dgm:cxn modelId="{9600D8C7-DDC5-4F90-A180-94246B0FA9D6}" type="presParOf" srcId="{A8CCAF10-35F4-45E5-87B7-FA2945ADC68D}" destId="{CAA2F8AC-A093-4E91-9872-CE466D8F508A}" srcOrd="1" destOrd="0" presId="urn:microsoft.com/office/officeart/2005/8/layout/process1"/>
    <dgm:cxn modelId="{291EA5EB-BBC1-4595-8408-F7FF94FBD398}" type="presParOf" srcId="{CAA2F8AC-A093-4E91-9872-CE466D8F508A}" destId="{8FACF3D8-851B-4CFE-89C1-945F5D7C22D7}" srcOrd="0" destOrd="0" presId="urn:microsoft.com/office/officeart/2005/8/layout/process1"/>
    <dgm:cxn modelId="{3E155A73-DBAD-417D-A053-11860D01FD4B}" type="presParOf" srcId="{A8CCAF10-35F4-45E5-87B7-FA2945ADC68D}" destId="{E289D45D-15DF-470A-BFE0-11F2A203C179}" srcOrd="2" destOrd="0" presId="urn:microsoft.com/office/officeart/2005/8/layout/process1"/>
    <dgm:cxn modelId="{01891268-23BF-475A-9D18-3CA8C199AC56}" type="presParOf" srcId="{A8CCAF10-35F4-45E5-87B7-FA2945ADC68D}" destId="{E6B6744B-3693-4BB1-9992-D9DCF2EFCA72}" srcOrd="3" destOrd="0" presId="urn:microsoft.com/office/officeart/2005/8/layout/process1"/>
    <dgm:cxn modelId="{F2EF8405-AE3B-44E9-9398-13CBC0C29E13}" type="presParOf" srcId="{E6B6744B-3693-4BB1-9992-D9DCF2EFCA72}" destId="{F2EE507A-7A69-4BD6-9472-5DEFEA76915E}" srcOrd="0" destOrd="0" presId="urn:microsoft.com/office/officeart/2005/8/layout/process1"/>
    <dgm:cxn modelId="{D562CBB2-F499-4EC5-8314-AE7C6C982F43}" type="presParOf" srcId="{A8CCAF10-35F4-45E5-87B7-FA2945ADC68D}" destId="{247084F6-0FC0-41AB-8974-E01B1C1CFF4E}" srcOrd="4" destOrd="0" presId="urn:microsoft.com/office/officeart/2005/8/layout/process1"/>
    <dgm:cxn modelId="{23CAF09F-A7C7-49E0-B1E9-1BF56526140B}" type="presParOf" srcId="{A8CCAF10-35F4-45E5-87B7-FA2945ADC68D}" destId="{AE066439-F19F-4106-A401-7B2DBA017615}" srcOrd="5" destOrd="0" presId="urn:microsoft.com/office/officeart/2005/8/layout/process1"/>
    <dgm:cxn modelId="{B1C1BF13-9CAD-44DD-9A4A-6BF322D6D927}" type="presParOf" srcId="{AE066439-F19F-4106-A401-7B2DBA017615}" destId="{85C695D1-CDCB-4317-985E-CE07DE36DE62}" srcOrd="0" destOrd="0" presId="urn:microsoft.com/office/officeart/2005/8/layout/process1"/>
    <dgm:cxn modelId="{371F2B42-7567-4FF5-AFFF-5AD1E3580692}" type="presParOf" srcId="{A8CCAF10-35F4-45E5-87B7-FA2945ADC68D}" destId="{A7888720-CFBA-4D96-BF99-4A3E4A51A8D9}" srcOrd="6" destOrd="0" presId="urn:microsoft.com/office/officeart/2005/8/layout/process1"/>
    <dgm:cxn modelId="{4D2B0A15-0E02-4F8C-B581-CB0B68C028F6}" type="presParOf" srcId="{A8CCAF10-35F4-45E5-87B7-FA2945ADC68D}" destId="{191AD6B3-2CD1-493B-A9A0-E79146CDBF65}" srcOrd="7" destOrd="0" presId="urn:microsoft.com/office/officeart/2005/8/layout/process1"/>
    <dgm:cxn modelId="{5EE0697E-4C64-4995-8F5F-C973913EDD5C}" type="presParOf" srcId="{191AD6B3-2CD1-493B-A9A0-E79146CDBF65}" destId="{248584AD-1994-4DE3-8F13-5A0FF8AAA2AE}" srcOrd="0" destOrd="0" presId="urn:microsoft.com/office/officeart/2005/8/layout/process1"/>
    <dgm:cxn modelId="{A19CE40B-FB20-4F17-96CF-E1619C9F2E39}" type="presParOf" srcId="{A8CCAF10-35F4-45E5-87B7-FA2945ADC68D}" destId="{AA2062A4-4E83-4DEE-AB37-405186A0B470}" srcOrd="8" destOrd="0" presId="urn:microsoft.com/office/officeart/2005/8/layout/process1"/>
    <dgm:cxn modelId="{007648A1-96A1-4930-996E-C6BDD27113FA}" type="presParOf" srcId="{A8CCAF10-35F4-45E5-87B7-FA2945ADC68D}" destId="{E1EF14E6-43F1-4E6C-ADE6-B9409D647C3E}" srcOrd="9" destOrd="0" presId="urn:microsoft.com/office/officeart/2005/8/layout/process1"/>
    <dgm:cxn modelId="{BA6D0F5D-8AD1-44FC-815B-0617D4B9A5F8}" type="presParOf" srcId="{E1EF14E6-43F1-4E6C-ADE6-B9409D647C3E}" destId="{50666694-AD77-4839-9F8F-617A867EE534}" srcOrd="0" destOrd="0" presId="urn:microsoft.com/office/officeart/2005/8/layout/process1"/>
    <dgm:cxn modelId="{031AB6C0-4C92-4073-8762-FD22B3E5D9CD}" type="presParOf" srcId="{A8CCAF10-35F4-45E5-87B7-FA2945ADC68D}" destId="{46828C50-73F5-4F78-93FD-9F138945EE80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0BFD5-1701-4C1A-BC56-8AA820C5D4F8}">
      <dsp:nvSpPr>
        <dsp:cNvPr id="0" name=""/>
        <dsp:cNvSpPr/>
      </dsp:nvSpPr>
      <dsp:spPr>
        <a:xfrm>
          <a:off x="0" y="540346"/>
          <a:ext cx="1314449" cy="788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CC SN explosion</a:t>
          </a:r>
        </a:p>
      </dsp:txBody>
      <dsp:txXfrm>
        <a:off x="23099" y="563445"/>
        <a:ext cx="1268251" cy="742472"/>
      </dsp:txXfrm>
    </dsp:sp>
    <dsp:sp modelId="{CAA2F8AC-A093-4E91-9872-CE466D8F508A}">
      <dsp:nvSpPr>
        <dsp:cNvPr id="0" name=""/>
        <dsp:cNvSpPr/>
      </dsp:nvSpPr>
      <dsp:spPr>
        <a:xfrm>
          <a:off x="1445895" y="771690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445895" y="836887"/>
        <a:ext cx="195064" cy="195589"/>
      </dsp:txXfrm>
    </dsp:sp>
    <dsp:sp modelId="{E289D45D-15DF-470A-BFE0-11F2A203C179}">
      <dsp:nvSpPr>
        <dsp:cNvPr id="0" name=""/>
        <dsp:cNvSpPr/>
      </dsp:nvSpPr>
      <dsp:spPr>
        <a:xfrm>
          <a:off x="1840230" y="540346"/>
          <a:ext cx="1314449" cy="788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Neutrino détection</a:t>
          </a:r>
        </a:p>
      </dsp:txBody>
      <dsp:txXfrm>
        <a:off x="1863329" y="563445"/>
        <a:ext cx="1268251" cy="742472"/>
      </dsp:txXfrm>
    </dsp:sp>
    <dsp:sp modelId="{E6B6744B-3693-4BB1-9992-D9DCF2EFCA72}">
      <dsp:nvSpPr>
        <dsp:cNvPr id="0" name=""/>
        <dsp:cNvSpPr/>
      </dsp:nvSpPr>
      <dsp:spPr>
        <a:xfrm>
          <a:off x="3286125" y="771690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286125" y="836887"/>
        <a:ext cx="195064" cy="195589"/>
      </dsp:txXfrm>
    </dsp:sp>
    <dsp:sp modelId="{247084F6-0FC0-41AB-8974-E01B1C1CFF4E}">
      <dsp:nvSpPr>
        <dsp:cNvPr id="0" name=""/>
        <dsp:cNvSpPr/>
      </dsp:nvSpPr>
      <dsp:spPr>
        <a:xfrm>
          <a:off x="3680460" y="540346"/>
          <a:ext cx="1314449" cy="788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Triangulation</a:t>
          </a:r>
        </a:p>
      </dsp:txBody>
      <dsp:txXfrm>
        <a:off x="3703559" y="563445"/>
        <a:ext cx="1268251" cy="742472"/>
      </dsp:txXfrm>
    </dsp:sp>
    <dsp:sp modelId="{AE066439-F19F-4106-A401-7B2DBA017615}">
      <dsp:nvSpPr>
        <dsp:cNvPr id="0" name=""/>
        <dsp:cNvSpPr/>
      </dsp:nvSpPr>
      <dsp:spPr>
        <a:xfrm>
          <a:off x="5126355" y="771690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5126355" y="836887"/>
        <a:ext cx="195064" cy="195589"/>
      </dsp:txXfrm>
    </dsp:sp>
    <dsp:sp modelId="{A7888720-CFBA-4D96-BF99-4A3E4A51A8D9}">
      <dsp:nvSpPr>
        <dsp:cNvPr id="0" name=""/>
        <dsp:cNvSpPr/>
      </dsp:nvSpPr>
      <dsp:spPr>
        <a:xfrm>
          <a:off x="5520690" y="540346"/>
          <a:ext cx="1314449" cy="788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SNEWS </a:t>
          </a:r>
          <a:r>
            <a:rPr lang="fr-FR" sz="1600" kern="1200" dirty="0" err="1"/>
            <a:t>alert</a:t>
          </a:r>
          <a:endParaRPr lang="fr-FR" sz="1600" kern="1200" dirty="0"/>
        </a:p>
      </dsp:txBody>
      <dsp:txXfrm>
        <a:off x="5543789" y="563445"/>
        <a:ext cx="1268251" cy="742472"/>
      </dsp:txXfrm>
    </dsp:sp>
    <dsp:sp modelId="{191AD6B3-2CD1-493B-A9A0-E79146CDBF65}">
      <dsp:nvSpPr>
        <dsp:cNvPr id="0" name=""/>
        <dsp:cNvSpPr/>
      </dsp:nvSpPr>
      <dsp:spPr>
        <a:xfrm>
          <a:off x="6966585" y="771690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6966585" y="836887"/>
        <a:ext cx="195064" cy="195589"/>
      </dsp:txXfrm>
    </dsp:sp>
    <dsp:sp modelId="{AA2062A4-4E83-4DEE-AB37-405186A0B470}">
      <dsp:nvSpPr>
        <dsp:cNvPr id="0" name=""/>
        <dsp:cNvSpPr/>
      </dsp:nvSpPr>
      <dsp:spPr>
        <a:xfrm>
          <a:off x="7360920" y="540346"/>
          <a:ext cx="1314449" cy="788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GRANDMA trigger</a:t>
          </a:r>
        </a:p>
      </dsp:txBody>
      <dsp:txXfrm>
        <a:off x="7384019" y="563445"/>
        <a:ext cx="1268251" cy="742472"/>
      </dsp:txXfrm>
    </dsp:sp>
    <dsp:sp modelId="{E1EF14E6-43F1-4E6C-ADE6-B9409D647C3E}">
      <dsp:nvSpPr>
        <dsp:cNvPr id="0" name=""/>
        <dsp:cNvSpPr/>
      </dsp:nvSpPr>
      <dsp:spPr>
        <a:xfrm>
          <a:off x="8806814" y="771690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8806814" y="836887"/>
        <a:ext cx="195064" cy="195589"/>
      </dsp:txXfrm>
    </dsp:sp>
    <dsp:sp modelId="{46828C50-73F5-4F78-93FD-9F138945EE80}">
      <dsp:nvSpPr>
        <dsp:cNvPr id="0" name=""/>
        <dsp:cNvSpPr/>
      </dsp:nvSpPr>
      <dsp:spPr>
        <a:xfrm>
          <a:off x="9201149" y="540346"/>
          <a:ext cx="1314449" cy="788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Follow up</a:t>
          </a:r>
        </a:p>
      </dsp:txBody>
      <dsp:txXfrm>
        <a:off x="9224248" y="563445"/>
        <a:ext cx="1268251" cy="7424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FDF4123-C78C-47C3-84EC-C118B7F8F6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716D1DB-26E5-4BB3-9137-7BA404DCF2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5D175-3F41-467F-A3C1-2853CABE0C8A}" type="datetimeFigureOut">
              <a:rPr lang="fr-FR" smtClean="0"/>
              <a:t>21/07/2021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9918821-00F8-4827-A010-D2A914305B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13C8AB9-D5C4-41F0-8D49-921BA9728C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DA63-3E9D-47D8-B132-896C23EC53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4739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5B4C6-A3D5-4E40-83AD-C9A14B321790}" type="datetimeFigureOut">
              <a:rPr lang="fr-FR" smtClean="0"/>
              <a:t>21/07/2021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A3180-F932-49CF-BDF2-BC87F24A50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17076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Neutrino qq heurs voire jours avant photons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A3180-F932-49CF-BDF2-BC87F24A500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1447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~100°² : </a:t>
            </a:r>
            <a:r>
              <a:rPr lang="fr-FR" dirty="0" err="1"/>
              <a:t>error</a:t>
            </a:r>
            <a:r>
              <a:rPr lang="fr-FR" dirty="0"/>
              <a:t> box. Importance de plusieurs neutrinos detectors pour </a:t>
            </a:r>
            <a:r>
              <a:rPr lang="fr-FR" dirty="0" err="1"/>
              <a:t>triangulariser</a:t>
            </a:r>
            <a:r>
              <a:rPr lang="fr-FR" dirty="0"/>
              <a:t> (ajouter principe de triangulation)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A3180-F932-49CF-BDF2-BC87F24A500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7906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Idée générale : établir une simulation de </a:t>
            </a:r>
            <a:r>
              <a:rPr lang="fr-FR" dirty="0" err="1"/>
              <a:t>montecarlo</a:t>
            </a:r>
            <a:r>
              <a:rPr lang="fr-FR" dirty="0"/>
              <a:t> pour optimiser le follow up grâce aux paramètre de </a:t>
            </a:r>
            <a:r>
              <a:rPr lang="fr-FR" dirty="0" err="1"/>
              <a:t>détectabilté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A3180-F932-49CF-BDF2-BC87F24A500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5788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choose</a:t>
            </a:r>
            <a:r>
              <a:rPr lang="fr-FR" dirty="0"/>
              <a:t> 89 </a:t>
            </a:r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observed</a:t>
            </a:r>
            <a:r>
              <a:rPr lang="fr-FR" dirty="0"/>
              <a:t> SN (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sufficent</a:t>
            </a:r>
            <a:r>
              <a:rPr lang="fr-FR" dirty="0"/>
              <a:t> </a:t>
            </a:r>
            <a:r>
              <a:rPr lang="fr-FR" dirty="0" err="1"/>
              <a:t>photometry</a:t>
            </a:r>
            <a:r>
              <a:rPr lang="fr-FR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A3180-F932-49CF-BDF2-BC87F24A500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3684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A3180-F932-49CF-BDF2-BC87F24A500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6571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D2EA3-7D72-4627-AFA0-0C2087327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818C6ED-8F49-4A9E-90D8-79C343A183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BA95E1-0CC1-4A42-9A6B-AD93FA41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A664-6E7A-415B-9FE3-3CD927DB8FD3}" type="datetime1">
              <a:rPr lang="fr-FR" smtClean="0"/>
              <a:t>21/07/2021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DE5195-92DA-4452-852F-01946FDCF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F254A9-17C2-43A3-A1C1-B1D1A292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097E-26CD-4D8F-AD91-BFCD2D3F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8710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9C807E-D528-4EB9-B060-F9B5B8003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653AF8-5C99-4FBD-BC66-057354C10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ECD2E4-F9D7-42D8-A49F-72B30965B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7AC79-BABE-4B8D-BD3A-BB0D0FB36095}" type="datetime1">
              <a:rPr lang="fr-FR" smtClean="0"/>
              <a:t>21/07/2021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F1E0C3-1485-4BAE-A545-92C85D249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927DF3-BA96-4AC8-BFB6-8A41BB64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097E-26CD-4D8F-AD91-BFCD2D3F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6563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3ACDE00-3829-4FA7-9BD9-C66CAE1510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D1D9139-9076-4EBF-B04C-9DEB25A76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472A63-5AA8-4FE4-8E7C-4D6C8D2B1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81753-5503-4F0D-825B-9911B792C0D0}" type="datetime1">
              <a:rPr lang="fr-FR" smtClean="0"/>
              <a:t>21/07/2021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CC8D00-2349-47F3-B5A0-F474CAAC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D0CB1E-A057-4133-BD9C-858ADC855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097E-26CD-4D8F-AD91-BFCD2D3F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659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541369-0794-4C61-8D83-07992CE3C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30027F-EC08-46A1-9EF6-F4BCD7CE0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972C3C-C868-4B51-A22B-AE8E51444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79C63-34E1-4CC1-90EE-61612A8B526E}" type="datetime1">
              <a:rPr lang="fr-FR" smtClean="0"/>
              <a:t>21/07/2021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315B99-4BE4-42D9-BBF1-EBB50A1FE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34F76-A1B0-428C-AE3C-1BB25C76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097E-26CD-4D8F-AD91-BFCD2D3F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7301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B385D-81B5-4F7C-BC38-CD9FF6F63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D75CA21-B5DB-4E95-BB1D-A116380CF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5D6972-C993-4804-B770-B9A0E8C9A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6774-6BAA-4E30-B96C-95CBC251E3A7}" type="datetime1">
              <a:rPr lang="fr-FR" smtClean="0"/>
              <a:t>21/07/2021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1B1F01-F07D-4BB4-A774-7F8131F5F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6C1D01-2FAD-49CE-BE0B-20AB3B42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097E-26CD-4D8F-AD91-BFCD2D3F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5713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BF557D-9190-4BE1-B7FB-0FBC755F9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4B9A42-B26F-4A41-966F-2B945D1503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F504AE0-6719-4805-B4B0-F89B24F98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F84013-4E16-4EE1-B8CC-720C39342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DFF0A-E4D5-4275-9DFE-9FD9B4C97741}" type="datetime1">
              <a:rPr lang="fr-FR" smtClean="0"/>
              <a:t>21/07/2021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1D13B57-56F0-462E-9818-33EDD237E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6E7C8AC-DA9D-4C1C-AC3B-5DC148E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097E-26CD-4D8F-AD91-BFCD2D3F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826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D0A25-FED5-405B-99F3-9E5E41A6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1D3230D-FD5A-44D6-A603-41BE2D718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117105C-BE81-4B08-A952-1919DF707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1B2BFB-2CF8-4053-8FD5-5C793C5588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0C92E36-4DEE-4218-8F33-9848879FD3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9462998-BAF6-49A0-B7F5-932E45234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9F6B-AB91-44DC-8C97-6D2EB8E6DCD1}" type="datetime1">
              <a:rPr lang="fr-FR" smtClean="0"/>
              <a:t>21/07/2021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EBD3339-9F92-4BEE-A744-385DBC6C3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C7CB170-F679-46C0-848B-579ECC13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097E-26CD-4D8F-AD91-BFCD2D3F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139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C45EF2-DA48-4DB4-AFED-87BF1DFB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1E6A882-6E2F-4622-8199-B3900B7B2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036A-A242-4278-8909-7EBE35E4AA4F}" type="datetime1">
              <a:rPr lang="fr-FR" smtClean="0"/>
              <a:t>21/07/2021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395AF4C-B100-4A6B-97C6-66288CFD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3ADCA6-DF35-40A4-8EFA-3C007AA4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097E-26CD-4D8F-AD91-BFCD2D3F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272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143004C-04A5-44C5-83F8-77BC2F1F0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69F72-D124-46C0-A10B-B302515E51E3}" type="datetime1">
              <a:rPr lang="fr-FR" smtClean="0"/>
              <a:t>21/07/2021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8A8A39E-0700-4472-B36D-29864CF1A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79CC65-45CD-495E-959B-0C7292362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097E-26CD-4D8F-AD91-BFCD2D3F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673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2A06EB-F007-46BF-90EB-4F6E84A7E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39FCA2-883F-4946-87F2-042D18A93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075F3EE-724E-455A-9A83-E65D0F9A7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D21C0EA-668A-4991-8807-B3C12B7DE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95702-7772-43BC-80AE-FAD2EF35BC5E}" type="datetime1">
              <a:rPr lang="fr-FR" smtClean="0"/>
              <a:t>21/07/2021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01D5D81-838A-4E65-B8B7-B22A13917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E9FE004-0B1E-4CC7-BF47-977D223BE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097E-26CD-4D8F-AD91-BFCD2D3F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80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9C15F4-B484-4FEA-996F-236D5647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F3773D9-F8B5-4E73-BDE3-163B0CFA2E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B8A342-5B8A-49B7-A805-3A90389D1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68720C-9C08-476B-A766-1622F7B7C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506F-7D19-4F43-B258-1B0B68421873}" type="datetime1">
              <a:rPr lang="fr-FR" smtClean="0"/>
              <a:t>21/07/2021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D10D52B-BF87-47C7-96DF-B86697DDC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02D5D9-21AD-437E-971B-42D87051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097E-26CD-4D8F-AD91-BFCD2D3F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567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EB29B24-888E-4038-AC75-2CC22897A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C1FFDE-F277-41C5-A61C-CCDFD85C6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5C3B9E-61C0-442D-98C4-A95A164B4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51BA9-2589-44E0-92CC-5316FAA9F618}" type="datetime1">
              <a:rPr lang="fr-FR" smtClean="0"/>
              <a:t>21/07/2021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AF26F6-6A9F-4B73-BB41-B11C2F431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529387-36D9-41CF-AAA5-EBF656CA2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B097E-26CD-4D8F-AD91-BFCD2D3F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18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rxiv.org/pdf/1006.4612.pdf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rsa.ipac.caltech.edu/applications/DUST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0901.4877.pdf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8.03962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jpg"/><Relationship Id="rId12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11" Type="http://schemas.openxmlformats.org/officeDocument/2006/relationships/image" Target="../media/image1.jpg"/><Relationship Id="rId5" Type="http://schemas.openxmlformats.org/officeDocument/2006/relationships/diagramColors" Target="../diagrams/colors1.xml"/><Relationship Id="rId10" Type="http://schemas.openxmlformats.org/officeDocument/2006/relationships/image" Target="../media/image9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sne.space/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articles.adsabs.harvard.edu/pdf/1989ApJ...345..245C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irsa.ipac.caltech.edu/applications/DUS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77D2B5-3511-4CE2-9084-D157A7D49B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GRANDMA / SNEWS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76889C-A237-4174-98D0-FB880BD11B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Laisney Clément </a:t>
            </a:r>
          </a:p>
          <a:p>
            <a:r>
              <a:rPr lang="fr-FR" dirty="0"/>
              <a:t>22/07/2021</a:t>
            </a:r>
          </a:p>
        </p:txBody>
      </p:sp>
      <p:pic>
        <p:nvPicPr>
          <p:cNvPr id="5" name="Image 4" descr="Une image contenant texte, horloge&#10;&#10;Description générée automatiquement">
            <a:extLst>
              <a:ext uri="{FF2B5EF4-FFF2-40B4-BE49-F238E27FC236}">
                <a16:creationId xmlns:a16="http://schemas.microsoft.com/office/drawing/2014/main" id="{20D8EA9F-5887-4529-A0FD-B0C66BC16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27816"/>
            <a:ext cx="2542992" cy="1932674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BC88A6-55BD-4CDA-84BC-1D6635566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097E-26CD-4D8F-AD91-BFCD2D3F0D6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1049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5B2062-09BD-43DD-84C1-323A2778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036873" cy="625151"/>
          </a:xfrm>
        </p:spPr>
        <p:txBody>
          <a:bodyPr>
            <a:normAutofit fontScale="90000"/>
          </a:bodyPr>
          <a:lstStyle/>
          <a:p>
            <a:r>
              <a:rPr lang="fr-FR" dirty="0"/>
              <a:t>How to </a:t>
            </a:r>
            <a:r>
              <a:rPr lang="fr-FR" dirty="0" err="1"/>
              <a:t>simulate</a:t>
            </a:r>
            <a:r>
              <a:rPr lang="fr-FR" dirty="0"/>
              <a:t> </a:t>
            </a:r>
            <a:r>
              <a:rPr lang="fr-FR" dirty="0" err="1"/>
              <a:t>these</a:t>
            </a:r>
            <a:r>
              <a:rPr lang="fr-FR" dirty="0"/>
              <a:t> light </a:t>
            </a:r>
            <a:r>
              <a:rPr lang="fr-FR" dirty="0" err="1"/>
              <a:t>curves</a:t>
            </a:r>
            <a:r>
              <a:rPr lang="fr-FR" dirty="0"/>
              <a:t> ?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F138531-3714-49DD-B2A0-820C2D582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First : Only SN </a:t>
            </a:r>
            <a:r>
              <a:rPr lang="fr-FR" dirty="0" err="1"/>
              <a:t>Ib</a:t>
            </a:r>
            <a:r>
              <a:rPr lang="fr-FR" dirty="0"/>
              <a:t>/c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Light </a:t>
            </a:r>
            <a:r>
              <a:rPr lang="fr-FR" dirty="0" err="1"/>
              <a:t>Curve</a:t>
            </a:r>
            <a:r>
              <a:rPr lang="fr-FR" dirty="0"/>
              <a:t> profil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>
                <a:hlinkClick r:id="rId2"/>
              </a:rPr>
              <a:t>Weidong</a:t>
            </a:r>
            <a:r>
              <a:rPr lang="fr-FR" dirty="0">
                <a:hlinkClick r:id="rId2"/>
              </a:rPr>
              <a:t> Li et al. </a:t>
            </a:r>
            <a:r>
              <a:rPr lang="fr-FR" dirty="0"/>
              <a:t>(2018) </a:t>
            </a:r>
            <a:r>
              <a:rPr lang="fr-FR" dirty="0" err="1"/>
              <a:t>method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 </a:t>
            </a:r>
            <a:r>
              <a:rPr lang="fr-FR" dirty="0" err="1"/>
              <a:t>sub-categories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Fast </a:t>
            </a:r>
            <a:r>
              <a:rPr lang="fr-FR" dirty="0" err="1"/>
              <a:t>evolving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Slow </a:t>
            </a:r>
            <a:r>
              <a:rPr lang="fr-FR" dirty="0" err="1"/>
              <a:t>evolving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2D507EF-3DB3-4E27-BC89-CC88EDB70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5" t="8202" r="8466" b="3007"/>
          <a:stretch/>
        </p:blipFill>
        <p:spPr>
          <a:xfrm>
            <a:off x="4772025" y="1499039"/>
            <a:ext cx="7348440" cy="3859921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305F14-A8CD-4208-B8A5-E7041A24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097E-26CD-4D8F-AD91-BFCD2D3F0D6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804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7A9D8E-E339-4AFB-B8C4-B839266DF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fr-FR" dirty="0"/>
              <a:t>Light </a:t>
            </a:r>
            <a:r>
              <a:rPr lang="fr-FR" dirty="0" err="1"/>
              <a:t>curve</a:t>
            </a:r>
            <a:r>
              <a:rPr lang="fr-FR" dirty="0"/>
              <a:t> profil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D0EF7CF-AB75-4492-9BBE-64214F267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66148" y="261258"/>
            <a:ext cx="3932237" cy="126896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Fit Fast and Slow </a:t>
            </a:r>
            <a:r>
              <a:rPr lang="fr-FR" dirty="0" err="1"/>
              <a:t>photometric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Splines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Make</a:t>
            </a:r>
            <a:r>
              <a:rPr lang="fr-FR" dirty="0"/>
              <a:t> the </a:t>
            </a:r>
            <a:r>
              <a:rPr lang="fr-FR" dirty="0" err="1"/>
              <a:t>mean</a:t>
            </a:r>
            <a:r>
              <a:rPr lang="fr-FR" dirty="0"/>
              <a:t> of </a:t>
            </a:r>
            <a:r>
              <a:rPr lang="fr-FR" dirty="0" err="1"/>
              <a:t>this</a:t>
            </a:r>
            <a:r>
              <a:rPr lang="fr-FR" dirty="0"/>
              <a:t> 2 </a:t>
            </a:r>
            <a:r>
              <a:rPr lang="fr-FR" dirty="0" err="1"/>
              <a:t>fits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Set the 0 magnitude at the </a:t>
            </a:r>
            <a:r>
              <a:rPr lang="fr-FR" dirty="0" err="1"/>
              <a:t>peak</a:t>
            </a:r>
            <a:endParaRPr lang="fr-FR" dirty="0"/>
          </a:p>
          <a:p>
            <a:endParaRPr lang="fr-FR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6AD23DF4-AAEA-452A-A410-6F261DD4F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7" t="7795" r="9226" b="4428"/>
          <a:stretch/>
        </p:blipFill>
        <p:spPr>
          <a:xfrm>
            <a:off x="1509252" y="1564143"/>
            <a:ext cx="9173496" cy="4844031"/>
          </a:xfr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31EC161-333D-4CAB-BD39-44EED8AD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097E-26CD-4D8F-AD91-BFCD2D3F0D6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5052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4066C497-861D-4075-80E5-CFF185577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6" t="8507" r="9222" b="2671"/>
          <a:stretch/>
        </p:blipFill>
        <p:spPr>
          <a:xfrm>
            <a:off x="4853105" y="337238"/>
            <a:ext cx="7068787" cy="377368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D0C2767-5E21-4D0F-BCD9-87B038C14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285136"/>
            <a:ext cx="3932237" cy="543232"/>
          </a:xfrm>
        </p:spPr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light </a:t>
            </a:r>
            <a:r>
              <a:rPr lang="fr-FR" dirty="0" err="1"/>
              <a:t>curves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299755A-B990-452B-ABC0-DEE12D00A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4201148"/>
            <a:ext cx="3932237" cy="2045648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Randomly</a:t>
            </a:r>
            <a:r>
              <a:rPr lang="fr-FR" dirty="0"/>
              <a:t> </a:t>
            </a:r>
            <a:r>
              <a:rPr lang="fr-FR" dirty="0" err="1"/>
              <a:t>choose</a:t>
            </a:r>
            <a:r>
              <a:rPr lang="fr-FR" dirty="0"/>
              <a:t> a relative magnitude (</a:t>
            </a:r>
            <a:r>
              <a:rPr lang="fr-FR" dirty="0" err="1"/>
              <a:t>gaussian</a:t>
            </a:r>
            <a:r>
              <a:rPr lang="fr-FR" dirty="0"/>
              <a:t> distribution) at the </a:t>
            </a:r>
            <a:r>
              <a:rPr lang="fr-FR" dirty="0" err="1"/>
              <a:t>begining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Keep</a:t>
            </a:r>
            <a:r>
              <a:rPr lang="fr-FR" dirty="0"/>
              <a:t> the ratio a/b all </a:t>
            </a:r>
            <a:r>
              <a:rPr lang="fr-FR" dirty="0" err="1"/>
              <a:t>along</a:t>
            </a:r>
            <a:r>
              <a:rPr lang="fr-FR" dirty="0"/>
              <a:t> the </a:t>
            </a:r>
            <a:r>
              <a:rPr lang="fr-FR" dirty="0" err="1"/>
              <a:t>curve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Translate the </a:t>
            </a:r>
            <a:r>
              <a:rPr lang="fr-FR" dirty="0" err="1"/>
              <a:t>curve</a:t>
            </a:r>
            <a:r>
              <a:rPr lang="fr-FR" dirty="0"/>
              <a:t> by an </a:t>
            </a:r>
            <a:r>
              <a:rPr lang="fr-FR" dirty="0" err="1"/>
              <a:t>absolute</a:t>
            </a:r>
            <a:r>
              <a:rPr lang="fr-FR" dirty="0"/>
              <a:t> magnitude </a:t>
            </a:r>
            <a:r>
              <a:rPr lang="fr-FR" dirty="0" err="1"/>
              <a:t>randomly</a:t>
            </a:r>
            <a:r>
              <a:rPr lang="fr-FR" dirty="0"/>
              <a:t> </a:t>
            </a:r>
            <a:r>
              <a:rPr lang="fr-FR" dirty="0" err="1"/>
              <a:t>chosen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Pass</a:t>
            </a:r>
            <a:r>
              <a:rPr lang="fr-FR" dirty="0"/>
              <a:t> in apparent magnitude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galactic</a:t>
            </a:r>
            <a:r>
              <a:rPr lang="fr-FR" dirty="0"/>
              <a:t> </a:t>
            </a:r>
            <a:r>
              <a:rPr lang="fr-FR" dirty="0" err="1"/>
              <a:t>dust</a:t>
            </a:r>
            <a:r>
              <a:rPr lang="fr-FR" dirty="0"/>
              <a:t> extinction </a:t>
            </a:r>
            <a:r>
              <a:rPr lang="fr-FR" dirty="0" err="1"/>
              <a:t>thanks</a:t>
            </a:r>
            <a:r>
              <a:rPr lang="fr-FR" dirty="0"/>
              <a:t> to a </a:t>
            </a:r>
            <a:r>
              <a:rPr lang="fr-FR" dirty="0" err="1">
                <a:hlinkClick r:id="rId3"/>
              </a:rPr>
              <a:t>galactic</a:t>
            </a:r>
            <a:r>
              <a:rPr lang="fr-FR" dirty="0">
                <a:hlinkClick r:id="rId3"/>
              </a:rPr>
              <a:t> </a:t>
            </a:r>
            <a:r>
              <a:rPr lang="fr-FR" dirty="0" err="1">
                <a:hlinkClick r:id="rId3"/>
              </a:rPr>
              <a:t>dust</a:t>
            </a:r>
            <a:r>
              <a:rPr lang="fr-FR" dirty="0">
                <a:hlinkClick r:id="rId3"/>
              </a:rPr>
              <a:t> </a:t>
            </a:r>
            <a:r>
              <a:rPr lang="fr-FR" dirty="0" err="1">
                <a:hlinkClick r:id="rId3"/>
              </a:rPr>
              <a:t>map</a:t>
            </a:r>
            <a:r>
              <a:rPr lang="fr-FR" dirty="0">
                <a:hlinkClick r:id="rId3"/>
              </a:rPr>
              <a:t> (IRSA-Caltech)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3922F2-FC46-4E8A-83F9-E1E08C812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561" y="3823340"/>
            <a:ext cx="5432322" cy="271616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7CD7D96-F942-4E9B-AED0-E37CAEE93A52}"/>
              </a:ext>
            </a:extLst>
          </p:cNvPr>
          <p:cNvSpPr txBox="1"/>
          <p:nvPr/>
        </p:nvSpPr>
        <p:spPr>
          <a:xfrm>
            <a:off x="8066317" y="635483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6"/>
                </a:solidFill>
              </a:rPr>
              <a:t>Mean</a:t>
            </a:r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95E37A2-F738-437A-ADD6-7F8C0CF97939}"/>
              </a:ext>
            </a:extLst>
          </p:cNvPr>
          <p:cNvSpPr txBox="1"/>
          <p:nvPr/>
        </p:nvSpPr>
        <p:spPr>
          <a:xfrm>
            <a:off x="6299230" y="6373900"/>
            <a:ext cx="55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Fast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25A516-26B7-4E5C-8253-5826B9FCAA74}"/>
              </a:ext>
            </a:extLst>
          </p:cNvPr>
          <p:cNvSpPr txBox="1"/>
          <p:nvPr/>
        </p:nvSpPr>
        <p:spPr>
          <a:xfrm>
            <a:off x="10004092" y="6373900"/>
            <a:ext cx="629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Slow</a:t>
            </a:r>
          </a:p>
        </p:txBody>
      </p:sp>
      <p:sp>
        <p:nvSpPr>
          <p:cNvPr id="12" name="Bulle narrative : ronde 11">
            <a:extLst>
              <a:ext uri="{FF2B5EF4-FFF2-40B4-BE49-F238E27FC236}">
                <a16:creationId xmlns:a16="http://schemas.microsoft.com/office/drawing/2014/main" id="{FFB95845-290E-4337-9BFC-21AF5150A005}"/>
              </a:ext>
            </a:extLst>
          </p:cNvPr>
          <p:cNvSpPr/>
          <p:nvPr/>
        </p:nvSpPr>
        <p:spPr>
          <a:xfrm>
            <a:off x="4965290" y="509286"/>
            <a:ext cx="1333940" cy="852983"/>
          </a:xfrm>
          <a:prstGeom prst="wedgeEllipseCallout">
            <a:avLst>
              <a:gd name="adj1" fmla="val -72340"/>
              <a:gd name="adj2" fmla="val 2660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Espace réservé du contenu 5">
            <a:extLst>
              <a:ext uri="{FF2B5EF4-FFF2-40B4-BE49-F238E27FC236}">
                <a16:creationId xmlns:a16="http://schemas.microsoft.com/office/drawing/2014/main" id="{6229274E-5A49-4A5A-A72E-F9D86E5419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5" t="13989" r="77758" b="68855"/>
          <a:stretch/>
        </p:blipFill>
        <p:spPr>
          <a:xfrm>
            <a:off x="92287" y="763457"/>
            <a:ext cx="4516972" cy="305988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Signe de multiplication 13">
            <a:extLst>
              <a:ext uri="{FF2B5EF4-FFF2-40B4-BE49-F238E27FC236}">
                <a16:creationId xmlns:a16="http://schemas.microsoft.com/office/drawing/2014/main" id="{538A294E-CEFE-434E-BD2D-EEC3FE797FCF}"/>
              </a:ext>
            </a:extLst>
          </p:cNvPr>
          <p:cNvSpPr/>
          <p:nvPr/>
        </p:nvSpPr>
        <p:spPr>
          <a:xfrm>
            <a:off x="2307229" y="2293398"/>
            <a:ext cx="121298" cy="21460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8342653-6603-4ED3-8E27-9EF3D83A5E6C}"/>
              </a:ext>
            </a:extLst>
          </p:cNvPr>
          <p:cNvCxnSpPr>
            <a:cxnSpLocks/>
          </p:cNvCxnSpPr>
          <p:nvPr/>
        </p:nvCxnSpPr>
        <p:spPr>
          <a:xfrm>
            <a:off x="2369783" y="2400700"/>
            <a:ext cx="0" cy="439655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63B25FF7-D40D-47B5-8F1D-551CE5B481A9}"/>
              </a:ext>
            </a:extLst>
          </p:cNvPr>
          <p:cNvCxnSpPr>
            <a:cxnSpLocks/>
          </p:cNvCxnSpPr>
          <p:nvPr/>
        </p:nvCxnSpPr>
        <p:spPr>
          <a:xfrm>
            <a:off x="2288701" y="2400700"/>
            <a:ext cx="0" cy="986390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15DFC32D-5FFD-4828-9B3A-5B51CECEEFD4}"/>
              </a:ext>
            </a:extLst>
          </p:cNvPr>
          <p:cNvSpPr txBox="1"/>
          <p:nvPr/>
        </p:nvSpPr>
        <p:spPr>
          <a:xfrm>
            <a:off x="2326518" y="234607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C88E4FE-995D-4EDA-9D8F-EE1D69B8374A}"/>
              </a:ext>
            </a:extLst>
          </p:cNvPr>
          <p:cNvSpPr txBox="1"/>
          <p:nvPr/>
        </p:nvSpPr>
        <p:spPr>
          <a:xfrm>
            <a:off x="2228813" y="28738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b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544451-6740-4800-8A7D-FB995B3D4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097E-26CD-4D8F-AD91-BFCD2D3F0D6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2481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8B05C8-2AAF-42C5-9B8E-39CC6362E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02E3F377-1D71-453D-9CE6-D71901DED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206" y="71283"/>
            <a:ext cx="13554411" cy="671543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FC91D4-F2BC-4AF0-8D18-6C48FF94B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097E-26CD-4D8F-AD91-BFCD2D3F0D6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405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EF9188-4139-4BBA-81A1-25552F9D1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027543" cy="531812"/>
          </a:xfrm>
        </p:spPr>
        <p:txBody>
          <a:bodyPr>
            <a:normAutofit/>
          </a:bodyPr>
          <a:lstStyle/>
          <a:p>
            <a:r>
              <a:rPr lang="fr-FR" dirty="0" err="1"/>
              <a:t>Possibility</a:t>
            </a:r>
            <a:r>
              <a:rPr lang="fr-FR" dirty="0"/>
              <a:t> to </a:t>
            </a:r>
            <a:r>
              <a:rPr lang="fr-FR" dirty="0" err="1"/>
              <a:t>detect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A0B6E6-8663-409B-B3B1-9D8DE2915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Different</a:t>
            </a:r>
            <a:r>
              <a:rPr lang="fr-FR" dirty="0"/>
              <a:t> distances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the longitude range of </a:t>
            </a:r>
            <a:r>
              <a:rPr lang="fr-FR" dirty="0" err="1"/>
              <a:t>observability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Above</a:t>
            </a:r>
            <a:r>
              <a:rPr lang="fr-FR" dirty="0"/>
              <a:t> the </a:t>
            </a:r>
            <a:r>
              <a:rPr lang="fr-FR" dirty="0" err="1"/>
              <a:t>lines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visible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Montecarlo</a:t>
            </a:r>
            <a:r>
              <a:rPr lang="fr-FR" dirty="0"/>
              <a:t> simulation to </a:t>
            </a:r>
            <a:r>
              <a:rPr lang="fr-FR" dirty="0" err="1"/>
              <a:t>optimize</a:t>
            </a:r>
            <a:r>
              <a:rPr lang="fr-FR" dirty="0"/>
              <a:t> the GRANDMA follow-up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DD607B-9C48-4805-8B03-35BA4677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097E-26CD-4D8F-AD91-BFCD2D3F0D65}" type="slidenum">
              <a:rPr lang="fr-FR" smtClean="0"/>
              <a:t>14</a:t>
            </a:fld>
            <a:endParaRPr lang="fr-FR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460354A9-E908-4ADA-909F-DAD61227A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t="8436" r="6995" b="2821"/>
          <a:stretch/>
        </p:blipFill>
        <p:spPr>
          <a:xfrm>
            <a:off x="4420266" y="1418182"/>
            <a:ext cx="7678994" cy="4021635"/>
          </a:xfrm>
        </p:spPr>
      </p:pic>
    </p:spTree>
    <p:extLst>
      <p:ext uri="{BB962C8B-B14F-4D97-AF65-F5344CB8AC3E}">
        <p14:creationId xmlns:p14="http://schemas.microsoft.com/office/powerpoint/2010/main" val="3662304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DEA734-0D35-46F5-88E6-6655FAEC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256212" cy="539750"/>
          </a:xfrm>
        </p:spPr>
        <p:txBody>
          <a:bodyPr/>
          <a:lstStyle/>
          <a:p>
            <a:r>
              <a:rPr lang="fr-FR" dirty="0" err="1"/>
              <a:t>Upcoming</a:t>
            </a:r>
            <a:r>
              <a:rPr lang="fr-FR" dirty="0"/>
              <a:t> upgrades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21E24E-93AB-4BE8-B4E6-20E7F79D6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184" y="1427584"/>
            <a:ext cx="10842204" cy="4433466"/>
          </a:xfrm>
        </p:spPr>
        <p:txBody>
          <a:bodyPr/>
          <a:lstStyle/>
          <a:p>
            <a:r>
              <a:rPr lang="fr-FR" dirty="0" err="1"/>
              <a:t>Determining</a:t>
            </a:r>
            <a:r>
              <a:rPr lang="fr-FR" dirty="0"/>
              <a:t> the CCSN explosion date by </a:t>
            </a:r>
            <a:r>
              <a:rPr lang="fr-FR" dirty="0" err="1"/>
              <a:t>fitting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>
                <a:hlinkClick r:id="rId2"/>
              </a:rPr>
              <a:t>D.F. </a:t>
            </a:r>
            <a:r>
              <a:rPr lang="fr-FR" dirty="0" err="1">
                <a:hlinkClick r:id="rId2"/>
              </a:rPr>
              <a:t>Cowen</a:t>
            </a:r>
            <a:r>
              <a:rPr lang="fr-FR" dirty="0">
                <a:hlinkClick r:id="rId2"/>
              </a:rPr>
              <a:t> et al. (2018)</a:t>
            </a:r>
            <a:r>
              <a:rPr lang="fr-FR" dirty="0"/>
              <a:t> </a:t>
            </a:r>
            <a:r>
              <a:rPr lang="fr-FR" dirty="0" err="1"/>
              <a:t>equations</a:t>
            </a:r>
            <a:r>
              <a:rPr lang="fr-FR" dirty="0"/>
              <a:t> (-&gt; </a:t>
            </a:r>
            <a:r>
              <a:rPr lang="fr-FR" dirty="0" err="1"/>
              <a:t>delay</a:t>
            </a:r>
            <a:r>
              <a:rPr lang="fr-FR" dirty="0"/>
              <a:t> time </a:t>
            </a:r>
            <a:r>
              <a:rPr lang="fr-FR" dirty="0" err="1"/>
              <a:t>netrino</a:t>
            </a:r>
            <a:r>
              <a:rPr lang="fr-FR" dirty="0"/>
              <a:t>-EM)</a:t>
            </a:r>
          </a:p>
          <a:p>
            <a:r>
              <a:rPr lang="fr-FR" dirty="0" err="1"/>
              <a:t>Doing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process </a:t>
            </a:r>
            <a:r>
              <a:rPr lang="fr-FR" dirty="0" err="1"/>
              <a:t>with</a:t>
            </a:r>
            <a:r>
              <a:rPr lang="fr-FR" dirty="0"/>
              <a:t> SN II</a:t>
            </a:r>
          </a:p>
          <a:p>
            <a:r>
              <a:rPr lang="fr-FR" dirty="0" err="1"/>
              <a:t>Adding</a:t>
            </a:r>
            <a:r>
              <a:rPr lang="fr-FR" dirty="0"/>
              <a:t> U, J, H, K bands</a:t>
            </a:r>
          </a:p>
          <a:p>
            <a:r>
              <a:rPr lang="fr-FR" dirty="0" err="1"/>
              <a:t>Optimize</a:t>
            </a:r>
            <a:r>
              <a:rPr lang="fr-FR" dirty="0"/>
              <a:t> the follow-up </a:t>
            </a:r>
            <a:r>
              <a:rPr lang="fr-FR" dirty="0" err="1"/>
              <a:t>with</a:t>
            </a:r>
            <a:r>
              <a:rPr lang="fr-FR" dirty="0"/>
              <a:t> GRANDMA </a:t>
            </a:r>
            <a:r>
              <a:rPr lang="fr-FR" dirty="0" err="1"/>
              <a:t>using</a:t>
            </a:r>
            <a:r>
              <a:rPr lang="fr-FR" dirty="0"/>
              <a:t> GWEMOPT</a:t>
            </a:r>
          </a:p>
          <a:p>
            <a:pPr lvl="1"/>
            <a:r>
              <a:rPr lang="en-US" dirty="0"/>
              <a:t>build cumulative distribution of absolute magnitude at peak (through Monte-Carlo simulations)</a:t>
            </a:r>
          </a:p>
          <a:p>
            <a:pPr lvl="1"/>
            <a:r>
              <a:rPr lang="en-US" dirty="0"/>
              <a:t>Compute the time delay between SNEWS alert and first CCSN detection with GRANDMA (to be optimized)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C8B6FD-2CEB-4484-9EE0-B5920069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097E-26CD-4D8F-AD91-BFCD2D3F0D6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038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664D4CC-0FE2-4033-AAA0-200F48758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13" y="697430"/>
            <a:ext cx="3932237" cy="583163"/>
          </a:xfrm>
        </p:spPr>
        <p:txBody>
          <a:bodyPr/>
          <a:lstStyle/>
          <a:p>
            <a:r>
              <a:rPr lang="fr-FR" dirty="0"/>
              <a:t>GRANDMA / SNEWS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AEC86A14-2A92-44E6-8676-DE31ECEF9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04" t="21605" r="20387" b="18640"/>
          <a:stretch/>
        </p:blipFill>
        <p:spPr>
          <a:xfrm>
            <a:off x="6012795" y="697430"/>
            <a:ext cx="4802690" cy="2533848"/>
          </a:xfrm>
        </p:spPr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6328C08-AF0B-4EAE-BE2F-DA1C4FD4E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2" y="1590869"/>
            <a:ext cx="3932237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GRANDMA : a world </a:t>
            </a:r>
            <a:r>
              <a:rPr lang="fr-FR" dirty="0" err="1"/>
              <a:t>wide</a:t>
            </a:r>
            <a:r>
              <a:rPr lang="fr-FR" dirty="0"/>
              <a:t> </a:t>
            </a:r>
            <a:r>
              <a:rPr lang="fr-FR" dirty="0" err="1"/>
              <a:t>robotic</a:t>
            </a:r>
            <a:r>
              <a:rPr lang="fr-FR" dirty="0"/>
              <a:t>  </a:t>
            </a:r>
            <a:r>
              <a:rPr lang="fr-FR" dirty="0" err="1"/>
              <a:t>telescope</a:t>
            </a:r>
            <a:r>
              <a:rPr lang="fr-FR" dirty="0"/>
              <a:t> network.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SNEWS: </a:t>
            </a:r>
            <a:r>
              <a:rPr lang="fr-FR" dirty="0" err="1"/>
              <a:t>SuperNova</a:t>
            </a:r>
            <a:r>
              <a:rPr lang="fr-FR" dirty="0"/>
              <a:t> </a:t>
            </a:r>
            <a:r>
              <a:rPr lang="fr-FR" dirty="0" err="1"/>
              <a:t>Early</a:t>
            </a:r>
            <a:r>
              <a:rPr lang="fr-FR" dirty="0"/>
              <a:t> Warning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7 Neutrinos detectors</a:t>
            </a:r>
          </a:p>
          <a:p>
            <a:pPr lvl="1"/>
            <a:r>
              <a:rPr lang="fr-FR" dirty="0"/>
              <a:t>-&gt; </a:t>
            </a:r>
            <a:r>
              <a:rPr lang="fr-FR" dirty="0" err="1"/>
              <a:t>SuperK</a:t>
            </a:r>
            <a:r>
              <a:rPr lang="fr-FR" dirty="0"/>
              <a:t>, LVD, </a:t>
            </a:r>
            <a:r>
              <a:rPr lang="fr-FR" dirty="0" err="1"/>
              <a:t>KamLAND</a:t>
            </a:r>
            <a:r>
              <a:rPr lang="fr-FR" dirty="0"/>
              <a:t>, </a:t>
            </a:r>
            <a:r>
              <a:rPr lang="fr-FR" dirty="0" err="1"/>
              <a:t>Ice</a:t>
            </a:r>
            <a:r>
              <a:rPr lang="fr-FR" dirty="0"/>
              <a:t> Cube, KM3NeT, </a:t>
            </a:r>
            <a:r>
              <a:rPr lang="fr-FR" dirty="0" err="1"/>
              <a:t>Borexino</a:t>
            </a:r>
            <a:r>
              <a:rPr lang="fr-FR" dirty="0"/>
              <a:t>, HALO.</a:t>
            </a:r>
          </a:p>
          <a:p>
            <a:pPr lvl="1"/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Detect</a:t>
            </a:r>
            <a:r>
              <a:rPr lang="fr-FR" dirty="0"/>
              <a:t> MeV neutrinos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SNEWS plan to trigger </a:t>
            </a:r>
            <a:r>
              <a:rPr lang="fr-FR" dirty="0" err="1"/>
              <a:t>alert</a:t>
            </a:r>
            <a:r>
              <a:rPr lang="fr-FR" dirty="0"/>
              <a:t> as </a:t>
            </a:r>
            <a:r>
              <a:rPr lang="fr-FR" dirty="0" err="1"/>
              <a:t>soon</a:t>
            </a:r>
            <a:r>
              <a:rPr lang="fr-FR" dirty="0"/>
              <a:t> as </a:t>
            </a:r>
            <a:r>
              <a:rPr lang="fr-FR" dirty="0" err="1"/>
              <a:t>galactic</a:t>
            </a:r>
            <a:r>
              <a:rPr lang="fr-FR" dirty="0"/>
              <a:t> CCSN </a:t>
            </a:r>
            <a:r>
              <a:rPr lang="fr-FR" dirty="0" err="1"/>
              <a:t>detected</a:t>
            </a:r>
            <a:r>
              <a:rPr lang="fr-FR" dirty="0"/>
              <a:t> + </a:t>
            </a:r>
            <a:r>
              <a:rPr lang="fr-FR" dirty="0" err="1"/>
              <a:t>triangularize</a:t>
            </a:r>
            <a:r>
              <a:rPr lang="fr-FR" dirty="0"/>
              <a:t> the source location (</a:t>
            </a:r>
            <a:r>
              <a:rPr lang="fr-FR" dirty="0" err="1"/>
              <a:t>similar</a:t>
            </a:r>
            <a:r>
              <a:rPr lang="fr-FR" dirty="0"/>
              <a:t> to LIGO/VIRGO)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5526F6F-DF3D-44AB-A585-58C9D9051F69}"/>
              </a:ext>
            </a:extLst>
          </p:cNvPr>
          <p:cNvSpPr txBox="1"/>
          <p:nvPr/>
        </p:nvSpPr>
        <p:spPr>
          <a:xfrm>
            <a:off x="964338" y="6146482"/>
            <a:ext cx="5234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Credit</a:t>
            </a:r>
            <a:r>
              <a:rPr lang="fr-FR" dirty="0"/>
              <a:t>: </a:t>
            </a:r>
            <a:r>
              <a:rPr lang="en-US" sz="1600" dirty="0">
                <a:hlinkClick r:id="rId3"/>
              </a:rPr>
              <a:t>GRANDMA: A NETWORK TO COORDINATE THEM ALL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F9BDD28-9BD8-48B3-B112-5428D8F5C6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87" t="26667" r="35645" b="14838"/>
          <a:stretch/>
        </p:blipFill>
        <p:spPr>
          <a:xfrm>
            <a:off x="7103162" y="3496663"/>
            <a:ext cx="3014875" cy="2964021"/>
          </a:xfrm>
          <a:prstGeom prst="rect">
            <a:avLst/>
          </a:prstGeo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8525957-0B99-4C30-979E-FB7FF836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097E-26CD-4D8F-AD91-BFCD2D3F0D6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5582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D20B1D-083D-4543-828C-CEB67EA2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Physics</a:t>
            </a:r>
            <a:r>
              <a:rPr lang="fr-FR" dirty="0"/>
              <a:t> of 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collapsing</a:t>
            </a:r>
            <a:r>
              <a:rPr lang="fr-FR" dirty="0"/>
              <a:t> SN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6933C-9D6E-4C67-8193-116897EAB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4781" cy="4351338"/>
          </a:xfrm>
        </p:spPr>
        <p:txBody>
          <a:bodyPr>
            <a:normAutofit lnSpcReduction="10000"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Massive stars </a:t>
            </a:r>
            <a:r>
              <a:rPr lang="fr-FR" dirty="0" err="1"/>
              <a:t>progenitors</a:t>
            </a:r>
            <a:r>
              <a:rPr lang="fr-FR" dirty="0"/>
              <a:t> (&gt;8 </a:t>
            </a:r>
            <a:r>
              <a:rPr lang="fr-FR" dirty="0" err="1"/>
              <a:t>Msun</a:t>
            </a:r>
            <a:r>
              <a:rPr lang="fr-F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SN type </a:t>
            </a:r>
            <a:r>
              <a:rPr lang="fr-FR" dirty="0" err="1"/>
              <a:t>Ib</a:t>
            </a:r>
            <a:r>
              <a:rPr lang="fr-FR" dirty="0"/>
              <a:t>/c and SN II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914400" lvl="1" indent="-457200">
              <a:buFont typeface="+mj-lt"/>
              <a:buAutoNum type="arabicPeriod"/>
            </a:pPr>
            <a:r>
              <a:rPr lang="fr-FR" dirty="0" err="1"/>
              <a:t>Core</a:t>
            </a:r>
            <a:r>
              <a:rPr lang="fr-FR" dirty="0"/>
              <a:t> collapse (neutrinos are </a:t>
            </a:r>
            <a:r>
              <a:rPr lang="fr-FR" dirty="0" err="1"/>
              <a:t>immediatly</a:t>
            </a:r>
            <a:r>
              <a:rPr lang="fr-FR" dirty="0"/>
              <a:t> </a:t>
            </a:r>
            <a:r>
              <a:rPr lang="fr-FR" dirty="0" err="1"/>
              <a:t>emitted</a:t>
            </a:r>
            <a:r>
              <a:rPr lang="fr-FR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 err="1"/>
              <a:t>Progenitors</a:t>
            </a:r>
            <a:r>
              <a:rPr lang="fr-FR" dirty="0"/>
              <a:t> </a:t>
            </a:r>
            <a:r>
              <a:rPr lang="fr-FR" dirty="0" err="1"/>
              <a:t>density</a:t>
            </a:r>
            <a:r>
              <a:rPr lang="fr-FR" dirty="0"/>
              <a:t> ~</a:t>
            </a:r>
            <a:r>
              <a:rPr lang="fr-FR" dirty="0" err="1"/>
              <a:t>atomic</a:t>
            </a:r>
            <a:r>
              <a:rPr lang="fr-FR" dirty="0"/>
              <a:t> </a:t>
            </a:r>
            <a:r>
              <a:rPr lang="fr-FR" dirty="0" err="1"/>
              <a:t>density</a:t>
            </a:r>
            <a:r>
              <a:rPr lang="fr-FR" dirty="0"/>
              <a:t> = </a:t>
            </a:r>
            <a:r>
              <a:rPr lang="fr-FR" dirty="0" err="1"/>
              <a:t>bounce</a:t>
            </a:r>
            <a:r>
              <a:rPr lang="fr-FR" dirty="0"/>
              <a:t> + </a:t>
            </a:r>
            <a:r>
              <a:rPr lang="fr-FR" dirty="0" err="1"/>
              <a:t>shock</a:t>
            </a:r>
            <a:r>
              <a:rPr lang="fr-FR" dirty="0"/>
              <a:t> </a:t>
            </a:r>
            <a:r>
              <a:rPr lang="fr-FR" dirty="0" err="1"/>
              <a:t>breakout</a:t>
            </a:r>
            <a:endParaRPr lang="fr-FR" dirty="0"/>
          </a:p>
          <a:p>
            <a:pPr marL="914400" lvl="1" indent="-457200">
              <a:buFont typeface="+mj-lt"/>
              <a:buAutoNum type="arabicPeriod"/>
            </a:pP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Neutrinos = 99% of </a:t>
            </a:r>
            <a:r>
              <a:rPr lang="fr-FR" dirty="0" err="1"/>
              <a:t>energy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Photons = ~0.01% of </a:t>
            </a:r>
            <a:r>
              <a:rPr lang="fr-FR" dirty="0" err="1"/>
              <a:t>energy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Matter</a:t>
            </a:r>
            <a:r>
              <a:rPr lang="fr-FR" dirty="0"/>
              <a:t> = ~0.99% of </a:t>
            </a:r>
            <a:r>
              <a:rPr lang="fr-FR" dirty="0" err="1"/>
              <a:t>energy</a:t>
            </a:r>
            <a:r>
              <a:rPr lang="fr-FR" dirty="0"/>
              <a:t> (</a:t>
            </a:r>
            <a:r>
              <a:rPr lang="fr-FR" dirty="0" err="1"/>
              <a:t>kinetic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0D2A2D2-056D-4793-AF7D-8D3391B6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097E-26CD-4D8F-AD91-BFCD2D3F0D65}" type="slidenum">
              <a:rPr lang="fr-FR" smtClean="0"/>
              <a:t>3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2ACD5C5-9596-4CB2-B212-83D0B464C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929" y="2036445"/>
            <a:ext cx="4846891" cy="392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51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4A04B3-A4C2-46E3-916E-C521AAC13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Stakes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A8FB58-37FE-4F30-A53E-17C2BF78D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55174"/>
            <a:ext cx="3932237" cy="44138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SN1987a  (</a:t>
            </a:r>
            <a:r>
              <a:rPr lang="fr-FR" dirty="0" err="1"/>
              <a:t>Magellanic</a:t>
            </a:r>
            <a:r>
              <a:rPr lang="fr-FR" dirty="0"/>
              <a:t> cloud)-&gt; Neutrino </a:t>
            </a:r>
            <a:r>
              <a:rPr lang="fr-FR" dirty="0" err="1"/>
              <a:t>detection</a:t>
            </a:r>
            <a:r>
              <a:rPr lang="fr-FR" dirty="0"/>
              <a:t> first and EM </a:t>
            </a:r>
            <a:r>
              <a:rPr lang="fr-FR" dirty="0" err="1"/>
              <a:t>detection</a:t>
            </a:r>
            <a:r>
              <a:rPr lang="fr-FR" dirty="0"/>
              <a:t> (confirm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idea</a:t>
            </a:r>
            <a:r>
              <a:rPr lang="fr-FR" dirty="0"/>
              <a:t> about explosion </a:t>
            </a:r>
            <a:r>
              <a:rPr lang="fr-FR" dirty="0" err="1"/>
              <a:t>mecanism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unsolved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about </a:t>
            </a:r>
            <a:r>
              <a:rPr lang="fr-FR" dirty="0" err="1"/>
              <a:t>CCSNe</a:t>
            </a:r>
            <a:r>
              <a:rPr lang="fr-FR" dirty="0"/>
              <a:t> </a:t>
            </a:r>
            <a:r>
              <a:rPr lang="fr-FR" dirty="0" err="1"/>
              <a:t>mecanism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Detect</a:t>
            </a:r>
            <a:r>
              <a:rPr lang="fr-FR" dirty="0"/>
              <a:t> EM signal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great</a:t>
            </a:r>
            <a:r>
              <a:rPr lang="fr-FR" dirty="0"/>
              <a:t> </a:t>
            </a:r>
            <a:r>
              <a:rPr lang="fr-FR" dirty="0" err="1"/>
              <a:t>binning</a:t>
            </a:r>
            <a:r>
              <a:rPr lang="fr-FR" dirty="0"/>
              <a:t> of the light </a:t>
            </a:r>
            <a:r>
              <a:rPr lang="fr-FR" dirty="0" err="1"/>
              <a:t>curve</a:t>
            </a:r>
            <a:r>
              <a:rPr lang="fr-FR" dirty="0"/>
              <a:t> as </a:t>
            </a:r>
            <a:r>
              <a:rPr lang="fr-FR" dirty="0" err="1"/>
              <a:t>soon</a:t>
            </a:r>
            <a:r>
              <a:rPr lang="fr-FR" dirty="0"/>
              <a:t> as possible </a:t>
            </a:r>
            <a:r>
              <a:rPr lang="fr-FR" dirty="0" err="1"/>
              <a:t>after</a:t>
            </a:r>
            <a:r>
              <a:rPr lang="fr-FR" dirty="0"/>
              <a:t> the Neutrino signal.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Indirect probes of </a:t>
            </a:r>
            <a:r>
              <a:rPr lang="fr-FR" dirty="0" err="1"/>
              <a:t>CCSNe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extragalactic</a:t>
            </a:r>
            <a:r>
              <a:rPr lang="fr-FR" dirty="0"/>
              <a:t> </a:t>
            </a:r>
            <a:r>
              <a:rPr lang="fr-FR" dirty="0" err="1"/>
              <a:t>events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Inside the </a:t>
            </a:r>
            <a:r>
              <a:rPr lang="fr-FR" dirty="0" err="1"/>
              <a:t>Milky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(</a:t>
            </a:r>
            <a:r>
              <a:rPr lang="fr-FR" dirty="0" err="1"/>
              <a:t>access</a:t>
            </a:r>
            <a:r>
              <a:rPr lang="fr-FR" dirty="0"/>
              <a:t> to neutrino </a:t>
            </a:r>
            <a:r>
              <a:rPr lang="fr-FR" dirty="0" err="1"/>
              <a:t>detection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Last </a:t>
            </a:r>
            <a:r>
              <a:rPr lang="fr-FR" dirty="0" err="1"/>
              <a:t>observed</a:t>
            </a:r>
            <a:r>
              <a:rPr lang="fr-FR" dirty="0"/>
              <a:t> </a:t>
            </a:r>
            <a:r>
              <a:rPr lang="fr-FR" dirty="0" err="1"/>
              <a:t>Galactic</a:t>
            </a:r>
            <a:r>
              <a:rPr lang="fr-FR" dirty="0"/>
              <a:t> CCSN -&gt; SN1604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~3.2 </a:t>
            </a:r>
            <a:r>
              <a:rPr lang="fr-FR" dirty="0" err="1"/>
              <a:t>galactic</a:t>
            </a:r>
            <a:r>
              <a:rPr lang="fr-FR" dirty="0"/>
              <a:t> </a:t>
            </a:r>
            <a:r>
              <a:rPr lang="fr-FR" dirty="0" err="1"/>
              <a:t>CCSNe</a:t>
            </a:r>
            <a:r>
              <a:rPr lang="fr-FR" dirty="0"/>
              <a:t> per century (Adams et al. 2013)</a:t>
            </a: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8C057A-BB2B-4FC5-8BC4-5EE7AA8B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097E-26CD-4D8F-AD91-BFCD2D3F0D65}" type="slidenum">
              <a:rPr lang="fr-FR" smtClean="0"/>
              <a:t>4</a:t>
            </a:fld>
            <a:endParaRPr lang="fr-FR"/>
          </a:p>
        </p:txBody>
      </p:sp>
      <p:pic>
        <p:nvPicPr>
          <p:cNvPr id="7" name="Espace réservé du contenu 6" descr="Une image contenant étoile, objet d’extérieur&#10;&#10;Description générée automatiquement">
            <a:extLst>
              <a:ext uri="{FF2B5EF4-FFF2-40B4-BE49-F238E27FC236}">
                <a16:creationId xmlns:a16="http://schemas.microsoft.com/office/drawing/2014/main" id="{D5F8F5AE-6757-470A-BEED-966B3CEFA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367131"/>
            <a:ext cx="6172200" cy="41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58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3CC000-340C-4F58-A134-930045C3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9752"/>
          </a:xfrm>
        </p:spPr>
        <p:txBody>
          <a:bodyPr/>
          <a:lstStyle/>
          <a:p>
            <a:r>
              <a:rPr lang="fr-FR" dirty="0"/>
              <a:t>Process</a:t>
            </a:r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A86FCA41-8A49-41AA-8B1C-3DF159E5A5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5454611"/>
              </p:ext>
            </p:extLst>
          </p:nvPr>
        </p:nvGraphicFramePr>
        <p:xfrm>
          <a:off x="838200" y="3729004"/>
          <a:ext cx="10515600" cy="1869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age 8" descr="Une image contenant objet d’extérieur, étoile, vague&#10;&#10;Description générée automatiquement">
            <a:extLst>
              <a:ext uri="{FF2B5EF4-FFF2-40B4-BE49-F238E27FC236}">
                <a16:creationId xmlns:a16="http://schemas.microsoft.com/office/drawing/2014/main" id="{838FB46F-52ED-45AB-9992-91B5689BE3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94" y="2597153"/>
            <a:ext cx="762000" cy="762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28648E6-5A11-48DA-B907-F91D729D30A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9"/>
          <a:stretch/>
        </p:blipFill>
        <p:spPr>
          <a:xfrm>
            <a:off x="2495648" y="2538769"/>
            <a:ext cx="1590359" cy="890231"/>
          </a:xfrm>
          <a:prstGeom prst="rect">
            <a:avLst/>
          </a:prstGeom>
        </p:spPr>
      </p:pic>
      <p:pic>
        <p:nvPicPr>
          <p:cNvPr id="13" name="Image 12" descr="Une image contenant texte, périphérique, jauge, boussole&#10;&#10;Description générée automatiquement">
            <a:extLst>
              <a:ext uri="{FF2B5EF4-FFF2-40B4-BE49-F238E27FC236}">
                <a16:creationId xmlns:a16="http://schemas.microsoft.com/office/drawing/2014/main" id="{4C4A8FF8-DDD4-47F1-8F05-C0F1077620E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1" r="11091"/>
          <a:stretch/>
        </p:blipFill>
        <p:spPr>
          <a:xfrm>
            <a:off x="6412716" y="2359391"/>
            <a:ext cx="1278195" cy="132981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1F5DC72-FF9C-4B49-9A57-69FCBC0E415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076" t="19928" r="53092" b="48120"/>
          <a:stretch/>
        </p:blipFill>
        <p:spPr>
          <a:xfrm>
            <a:off x="4407234" y="2627737"/>
            <a:ext cx="1469949" cy="916342"/>
          </a:xfrm>
          <a:prstGeom prst="rect">
            <a:avLst/>
          </a:prstGeom>
        </p:spPr>
      </p:pic>
      <p:pic>
        <p:nvPicPr>
          <p:cNvPr id="18" name="Image 17" descr="Une image contenant texte, horloge&#10;&#10;Description générée automatiquement">
            <a:extLst>
              <a:ext uri="{FF2B5EF4-FFF2-40B4-BE49-F238E27FC236}">
                <a16:creationId xmlns:a16="http://schemas.microsoft.com/office/drawing/2014/main" id="{43CBBDDA-5000-42C3-A52F-2D17C360A9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492" y="2512175"/>
            <a:ext cx="1166352" cy="886427"/>
          </a:xfrm>
          <a:prstGeom prst="rect">
            <a:avLst/>
          </a:prstGeom>
        </p:spPr>
      </p:pic>
      <p:pic>
        <p:nvPicPr>
          <p:cNvPr id="20" name="Image 19" descr="Une image contenant texte, clipart, graphiques vectoriels&#10;&#10;Description générée automatiquement">
            <a:extLst>
              <a:ext uri="{FF2B5EF4-FFF2-40B4-BE49-F238E27FC236}">
                <a16:creationId xmlns:a16="http://schemas.microsoft.com/office/drawing/2014/main" id="{6C63F299-6414-4BC9-80DA-7ED1579161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335" y="2512175"/>
            <a:ext cx="1057948" cy="1081775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2F9493AF-4E38-4EC4-9F0E-9981F6DD6561}"/>
              </a:ext>
            </a:extLst>
          </p:cNvPr>
          <p:cNvGrpSpPr/>
          <p:nvPr/>
        </p:nvGrpSpPr>
        <p:grpSpPr>
          <a:xfrm>
            <a:off x="2216985" y="2861307"/>
            <a:ext cx="278663" cy="325983"/>
            <a:chOff x="8806814" y="637108"/>
            <a:chExt cx="278663" cy="325983"/>
          </a:xfrm>
        </p:grpSpPr>
        <p:sp>
          <p:nvSpPr>
            <p:cNvPr id="22" name="Flèche : droite 21">
              <a:extLst>
                <a:ext uri="{FF2B5EF4-FFF2-40B4-BE49-F238E27FC236}">
                  <a16:creationId xmlns:a16="http://schemas.microsoft.com/office/drawing/2014/main" id="{0FDE0ADC-B842-4F16-A142-C6BF90F80F66}"/>
                </a:ext>
              </a:extLst>
            </p:cNvPr>
            <p:cNvSpPr/>
            <p:nvPr/>
          </p:nvSpPr>
          <p:spPr>
            <a:xfrm>
              <a:off x="8806814" y="637108"/>
              <a:ext cx="278663" cy="32598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Flèche : droite 4">
              <a:extLst>
                <a:ext uri="{FF2B5EF4-FFF2-40B4-BE49-F238E27FC236}">
                  <a16:creationId xmlns:a16="http://schemas.microsoft.com/office/drawing/2014/main" id="{A7F02B27-32A1-4F4B-BD1E-120D0F4E66B3}"/>
                </a:ext>
              </a:extLst>
            </p:cNvPr>
            <p:cNvSpPr txBox="1"/>
            <p:nvPr/>
          </p:nvSpPr>
          <p:spPr>
            <a:xfrm>
              <a:off x="8806814" y="702305"/>
              <a:ext cx="195064" cy="1955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100" kern="1200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EBCFD7C5-397F-470F-AFD7-0CCEA75C4D22}"/>
              </a:ext>
            </a:extLst>
          </p:cNvPr>
          <p:cNvGrpSpPr/>
          <p:nvPr/>
        </p:nvGrpSpPr>
        <p:grpSpPr>
          <a:xfrm>
            <a:off x="4107289" y="2873307"/>
            <a:ext cx="278663" cy="325983"/>
            <a:chOff x="8806814" y="637108"/>
            <a:chExt cx="278663" cy="325983"/>
          </a:xfrm>
        </p:grpSpPr>
        <p:sp>
          <p:nvSpPr>
            <p:cNvPr id="25" name="Flèche : droite 24">
              <a:extLst>
                <a:ext uri="{FF2B5EF4-FFF2-40B4-BE49-F238E27FC236}">
                  <a16:creationId xmlns:a16="http://schemas.microsoft.com/office/drawing/2014/main" id="{11F025F3-B7D3-470D-A039-FC7AC231E9A2}"/>
                </a:ext>
              </a:extLst>
            </p:cNvPr>
            <p:cNvSpPr/>
            <p:nvPr/>
          </p:nvSpPr>
          <p:spPr>
            <a:xfrm>
              <a:off x="8806814" y="637108"/>
              <a:ext cx="278663" cy="32598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Flèche : droite 4">
              <a:extLst>
                <a:ext uri="{FF2B5EF4-FFF2-40B4-BE49-F238E27FC236}">
                  <a16:creationId xmlns:a16="http://schemas.microsoft.com/office/drawing/2014/main" id="{C35A6400-FDC0-4B65-B224-09C6E5B14AEE}"/>
                </a:ext>
              </a:extLst>
            </p:cNvPr>
            <p:cNvSpPr txBox="1"/>
            <p:nvPr/>
          </p:nvSpPr>
          <p:spPr>
            <a:xfrm>
              <a:off x="8806814" y="702305"/>
              <a:ext cx="195064" cy="1955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100" kern="120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E7D3A31-B349-4CF1-BB3D-867D90AFA925}"/>
              </a:ext>
            </a:extLst>
          </p:cNvPr>
          <p:cNvGrpSpPr/>
          <p:nvPr/>
        </p:nvGrpSpPr>
        <p:grpSpPr>
          <a:xfrm>
            <a:off x="5956668" y="2873306"/>
            <a:ext cx="278663" cy="325983"/>
            <a:chOff x="8806814" y="637108"/>
            <a:chExt cx="278663" cy="325983"/>
          </a:xfrm>
        </p:grpSpPr>
        <p:sp>
          <p:nvSpPr>
            <p:cNvPr id="28" name="Flèche : droite 27">
              <a:extLst>
                <a:ext uri="{FF2B5EF4-FFF2-40B4-BE49-F238E27FC236}">
                  <a16:creationId xmlns:a16="http://schemas.microsoft.com/office/drawing/2014/main" id="{2BAC0425-2A7D-43ED-A8C1-3C4B13BAC3BD}"/>
                </a:ext>
              </a:extLst>
            </p:cNvPr>
            <p:cNvSpPr/>
            <p:nvPr/>
          </p:nvSpPr>
          <p:spPr>
            <a:xfrm>
              <a:off x="8806814" y="637108"/>
              <a:ext cx="278663" cy="32598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Flèche : droite 4">
              <a:extLst>
                <a:ext uri="{FF2B5EF4-FFF2-40B4-BE49-F238E27FC236}">
                  <a16:creationId xmlns:a16="http://schemas.microsoft.com/office/drawing/2014/main" id="{ED3AAB7A-E4A2-46FA-946F-6D770971C282}"/>
                </a:ext>
              </a:extLst>
            </p:cNvPr>
            <p:cNvSpPr txBox="1"/>
            <p:nvPr/>
          </p:nvSpPr>
          <p:spPr>
            <a:xfrm>
              <a:off x="8806814" y="702305"/>
              <a:ext cx="195064" cy="1955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100" kern="1200"/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389B61EA-8A72-48E4-BE24-1A3A7DC799BF}"/>
              </a:ext>
            </a:extLst>
          </p:cNvPr>
          <p:cNvGrpSpPr/>
          <p:nvPr/>
        </p:nvGrpSpPr>
        <p:grpSpPr>
          <a:xfrm>
            <a:off x="7785423" y="2861307"/>
            <a:ext cx="278663" cy="325983"/>
            <a:chOff x="8806814" y="637108"/>
            <a:chExt cx="278663" cy="325983"/>
          </a:xfrm>
        </p:grpSpPr>
        <p:sp>
          <p:nvSpPr>
            <p:cNvPr id="31" name="Flèche : droite 30">
              <a:extLst>
                <a:ext uri="{FF2B5EF4-FFF2-40B4-BE49-F238E27FC236}">
                  <a16:creationId xmlns:a16="http://schemas.microsoft.com/office/drawing/2014/main" id="{A8E7E9F0-EAE5-4281-BDE0-0E337A83DD0C}"/>
                </a:ext>
              </a:extLst>
            </p:cNvPr>
            <p:cNvSpPr/>
            <p:nvPr/>
          </p:nvSpPr>
          <p:spPr>
            <a:xfrm>
              <a:off x="8806814" y="637108"/>
              <a:ext cx="278663" cy="32598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Flèche : droite 4">
              <a:extLst>
                <a:ext uri="{FF2B5EF4-FFF2-40B4-BE49-F238E27FC236}">
                  <a16:creationId xmlns:a16="http://schemas.microsoft.com/office/drawing/2014/main" id="{755CCC1D-1B37-4EC4-A025-5CC8ADC7AE70}"/>
                </a:ext>
              </a:extLst>
            </p:cNvPr>
            <p:cNvSpPr txBox="1"/>
            <p:nvPr/>
          </p:nvSpPr>
          <p:spPr>
            <a:xfrm>
              <a:off x="8806814" y="702305"/>
              <a:ext cx="195064" cy="1955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100" kern="1200"/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E7298B99-E4C9-47E2-9857-12C12611A5BA}"/>
              </a:ext>
            </a:extLst>
          </p:cNvPr>
          <p:cNvGrpSpPr/>
          <p:nvPr/>
        </p:nvGrpSpPr>
        <p:grpSpPr>
          <a:xfrm>
            <a:off x="9569249" y="2861307"/>
            <a:ext cx="278663" cy="325983"/>
            <a:chOff x="8806814" y="637108"/>
            <a:chExt cx="278663" cy="325983"/>
          </a:xfrm>
        </p:grpSpPr>
        <p:sp>
          <p:nvSpPr>
            <p:cNvPr id="34" name="Flèche : droite 33">
              <a:extLst>
                <a:ext uri="{FF2B5EF4-FFF2-40B4-BE49-F238E27FC236}">
                  <a16:creationId xmlns:a16="http://schemas.microsoft.com/office/drawing/2014/main" id="{5BEECF75-5DBC-48FA-A925-FECD32C343CC}"/>
                </a:ext>
              </a:extLst>
            </p:cNvPr>
            <p:cNvSpPr/>
            <p:nvPr/>
          </p:nvSpPr>
          <p:spPr>
            <a:xfrm>
              <a:off x="8806814" y="637108"/>
              <a:ext cx="278663" cy="32598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Flèche : droite 4">
              <a:extLst>
                <a:ext uri="{FF2B5EF4-FFF2-40B4-BE49-F238E27FC236}">
                  <a16:creationId xmlns:a16="http://schemas.microsoft.com/office/drawing/2014/main" id="{8D331B3A-A6DB-4AB3-97A7-DB29BE26E59B}"/>
                </a:ext>
              </a:extLst>
            </p:cNvPr>
            <p:cNvSpPr txBox="1"/>
            <p:nvPr/>
          </p:nvSpPr>
          <p:spPr>
            <a:xfrm>
              <a:off x="8806814" y="702305"/>
              <a:ext cx="195064" cy="1955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100" kern="120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51C0F4F-3DCC-4951-90C2-90DC6ADE59B6}"/>
              </a:ext>
            </a:extLst>
          </p:cNvPr>
          <p:cNvSpPr/>
          <p:nvPr/>
        </p:nvSpPr>
        <p:spPr>
          <a:xfrm>
            <a:off x="8126994" y="2230016"/>
            <a:ext cx="3300693" cy="3191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EDFE1E-A9CE-4156-B213-40B003FEF057}"/>
              </a:ext>
            </a:extLst>
          </p:cNvPr>
          <p:cNvSpPr txBox="1"/>
          <p:nvPr/>
        </p:nvSpPr>
        <p:spPr>
          <a:xfrm>
            <a:off x="9273292" y="1654722"/>
            <a:ext cx="1008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My</a:t>
            </a:r>
            <a:r>
              <a:rPr lang="fr-FR" dirty="0"/>
              <a:t> </a:t>
            </a:r>
            <a:r>
              <a:rPr lang="fr-FR" dirty="0" err="1">
                <a:solidFill>
                  <a:srgbClr val="FF0000"/>
                </a:solidFill>
              </a:rPr>
              <a:t>work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C0018F-DADB-4296-8D67-491A5FC97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097E-26CD-4D8F-AD91-BFCD2D3F0D6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166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9C85FE-7E9F-4F92-B17D-DC04710E0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15820"/>
          </a:xfrm>
        </p:spPr>
        <p:txBody>
          <a:bodyPr/>
          <a:lstStyle/>
          <a:p>
            <a:r>
              <a:rPr lang="fr-FR" dirty="0"/>
              <a:t>Goals</a:t>
            </a:r>
          </a:p>
        </p:txBody>
      </p:sp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90346644-0403-4531-94E3-1D75E0D6C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717" y="1648293"/>
            <a:ext cx="6172200" cy="4873625"/>
          </a:xfrm>
        </p:spPr>
        <p:txBody>
          <a:bodyPr/>
          <a:lstStyle/>
          <a:p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look ? (DONE)</a:t>
            </a:r>
          </a:p>
          <a:p>
            <a:pPr lvl="1"/>
            <a:r>
              <a:rPr lang="fr-FR" dirty="0" err="1"/>
              <a:t>Constrain</a:t>
            </a:r>
            <a:r>
              <a:rPr lang="fr-FR" dirty="0"/>
              <a:t> the </a:t>
            </a:r>
            <a:r>
              <a:rPr lang="fr-FR" dirty="0" err="1"/>
              <a:t>region</a:t>
            </a:r>
            <a:r>
              <a:rPr lang="fr-FR" dirty="0"/>
              <a:t> in the sky </a:t>
            </a:r>
            <a:r>
              <a:rPr lang="fr-FR" dirty="0" err="1"/>
              <a:t>corresponding</a:t>
            </a:r>
            <a:r>
              <a:rPr lang="fr-FR" dirty="0"/>
              <a:t> to the neutrino </a:t>
            </a:r>
            <a:r>
              <a:rPr lang="fr-FR" dirty="0" err="1"/>
              <a:t>detection</a:t>
            </a:r>
            <a:r>
              <a:rPr lang="fr-FR" dirty="0"/>
              <a:t>. (Coleiro et al., 2020)</a:t>
            </a:r>
          </a:p>
          <a:p>
            <a:endParaRPr lang="fr-FR" dirty="0"/>
          </a:p>
          <a:p>
            <a:r>
              <a:rPr lang="fr-FR" dirty="0"/>
              <a:t>Will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look ? </a:t>
            </a:r>
            <a:r>
              <a:rPr lang="fr-FR" dirty="0" err="1"/>
              <a:t>When</a:t>
            </a:r>
            <a:r>
              <a:rPr lang="fr-FR" dirty="0"/>
              <a:t> ? </a:t>
            </a:r>
            <a:r>
              <a:rPr lang="fr-FR" dirty="0" err="1"/>
              <a:t>Which</a:t>
            </a:r>
            <a:r>
              <a:rPr lang="fr-FR" dirty="0"/>
              <a:t> instruments to use ? </a:t>
            </a:r>
          </a:p>
          <a:p>
            <a:pPr lvl="1"/>
            <a:r>
              <a:rPr lang="fr-FR" dirty="0" err="1"/>
              <a:t>Simulate</a:t>
            </a:r>
            <a:r>
              <a:rPr lang="fr-FR" dirty="0"/>
              <a:t> </a:t>
            </a:r>
            <a:r>
              <a:rPr lang="fr-FR" dirty="0" err="1"/>
              <a:t>galactic</a:t>
            </a:r>
            <a:r>
              <a:rPr lang="fr-FR" dirty="0"/>
              <a:t> </a:t>
            </a:r>
            <a:r>
              <a:rPr lang="fr-FR" dirty="0" err="1"/>
              <a:t>CCSNe</a:t>
            </a:r>
            <a:r>
              <a:rPr lang="fr-FR" dirty="0"/>
              <a:t> light </a:t>
            </a:r>
            <a:r>
              <a:rPr lang="fr-FR" dirty="0" err="1"/>
              <a:t>curves</a:t>
            </a:r>
            <a:r>
              <a:rPr lang="fr-FR" dirty="0"/>
              <a:t> + EM follow up.</a:t>
            </a:r>
          </a:p>
          <a:p>
            <a:pPr lvl="1"/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81BD0E2-A6B4-4C9D-ACDC-DD79A5D35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80" t="19928" r="50167" b="12831"/>
          <a:stretch/>
        </p:blipFill>
        <p:spPr>
          <a:xfrm>
            <a:off x="7177548" y="1073020"/>
            <a:ext cx="3932237" cy="461132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FA540D-8B53-4661-8235-EAD9CBFB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097E-26CD-4D8F-AD91-BFCD2D3F0D6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7525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84B240-2FA1-4CB1-9202-9131C4C3F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3766E5-FED7-418A-B6B9-75E9348D3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A396817-B728-4333-9ECC-CB2BD2B19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4198864-427F-4523-ADA9-B35A673582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t="14537" r="11837" b="4626"/>
          <a:stretch/>
        </p:blipFill>
        <p:spPr>
          <a:xfrm>
            <a:off x="0" y="0"/>
            <a:ext cx="12192000" cy="687278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9A7359D-7B8F-43B3-B3F5-217D095310FE}"/>
              </a:ext>
            </a:extLst>
          </p:cNvPr>
          <p:cNvSpPr txBox="1"/>
          <p:nvPr/>
        </p:nvSpPr>
        <p:spPr>
          <a:xfrm rot="1873189">
            <a:off x="4778959" y="5091635"/>
            <a:ext cx="122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GWEMOPT</a:t>
            </a:r>
          </a:p>
        </p:txBody>
      </p:sp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8E725FA0-04D1-4EFA-8CCD-FF5920D7B3F8}"/>
              </a:ext>
            </a:extLst>
          </p:cNvPr>
          <p:cNvSpPr/>
          <p:nvPr/>
        </p:nvSpPr>
        <p:spPr>
          <a:xfrm>
            <a:off x="9974424" y="2500604"/>
            <a:ext cx="541176" cy="205274"/>
          </a:xfrm>
          <a:prstGeom prst="lef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048CCA5-B98C-4C73-B078-FA49B99B6B24}"/>
              </a:ext>
            </a:extLst>
          </p:cNvPr>
          <p:cNvSpPr txBox="1"/>
          <p:nvPr/>
        </p:nvSpPr>
        <p:spPr>
          <a:xfrm>
            <a:off x="10595851" y="2418575"/>
            <a:ext cx="1512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You are </a:t>
            </a:r>
            <a:r>
              <a:rPr lang="fr-FR" dirty="0" err="1">
                <a:solidFill>
                  <a:srgbClr val="FF0000"/>
                </a:solidFill>
              </a:rPr>
              <a:t>Here</a:t>
            </a:r>
            <a:r>
              <a:rPr lang="fr-FR" dirty="0">
                <a:solidFill>
                  <a:srgbClr val="FF0000"/>
                </a:solidFill>
              </a:rPr>
              <a:t> !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39C4032-9A2E-40B2-9E0B-EF4FB34A2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097E-26CD-4D8F-AD91-BFCD2D3F0D6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8070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E53E69E-8907-489E-9FD9-87C092831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Maximum absolute magnitude distribution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7001AE0-E0A5-4941-A98F-B6CF52DE7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368296"/>
            <a:ext cx="3721608" cy="3502152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89 extra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galactic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SN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Ib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/c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photometric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The Open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SuperNova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Catalog</a:t>
            </a: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Over 89 SN I b/c events :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 dirty="0"/>
              <a:t>Get the apparent magnitude at the peak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 dirty="0"/>
              <a:t>Correct the dust extinction for each photometric filter with E(B-V) + extinction law (</a:t>
            </a:r>
            <a:r>
              <a:rPr lang="en-US" sz="1500" dirty="0" err="1">
                <a:hlinkClick r:id="rId4"/>
              </a:rPr>
              <a:t>Cardelli</a:t>
            </a:r>
            <a:r>
              <a:rPr lang="en-US" sz="1500" dirty="0">
                <a:hlinkClick r:id="rId4"/>
              </a:rPr>
              <a:t> et al. 1989</a:t>
            </a:r>
            <a:r>
              <a:rPr lang="en-US" sz="1500" dirty="0"/>
              <a:t>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 dirty="0"/>
              <a:t>Compute the absolute magnitude knowing the distance</a:t>
            </a:r>
          </a:p>
          <a:p>
            <a:pPr indent="-228600"/>
            <a:endParaRPr lang="en-US" sz="1700" dirty="0"/>
          </a:p>
          <a:p>
            <a:pPr marL="57150" indent="-285750">
              <a:buFont typeface="Arial" panose="020B0604020202020204" pitchFamily="34" charset="0"/>
              <a:buChar char="•"/>
            </a:pPr>
            <a:r>
              <a:rPr lang="en-US" sz="1700" dirty="0"/>
              <a:t>Randomly choose an absolute magnitude following these distributions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017D9589-5B9A-42F5-9E33-DB238FDA8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267" y="759651"/>
            <a:ext cx="3248351" cy="243626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2D0F595-83B7-47F4-B3C4-75C12936F7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914" y="759653"/>
            <a:ext cx="3248352" cy="243626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67A3265-65F5-4A02-B602-8CF2FBC187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268" y="3564164"/>
            <a:ext cx="3248352" cy="243626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4778E96-2CAD-48D5-A0AD-1BCA864733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914" y="3562700"/>
            <a:ext cx="3248352" cy="243626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9FEDD5-5A60-4ACC-80A6-153D6130C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097E-26CD-4D8F-AD91-BFCD2D3F0D6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7802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83A2C3-EEC9-4344-A154-D3E1140B4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811314" cy="531812"/>
          </a:xfrm>
        </p:spPr>
        <p:txBody>
          <a:bodyPr/>
          <a:lstStyle/>
          <a:p>
            <a:r>
              <a:rPr lang="fr-FR" dirty="0"/>
              <a:t>Apparent magnitude vs longitude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33936C7-9B05-499B-BFC1-C9CD390EACE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Latitude=0° (</a:t>
            </a:r>
            <a:r>
              <a:rPr lang="fr-FR" dirty="0" err="1"/>
              <a:t>Galactic</a:t>
            </a:r>
            <a:r>
              <a:rPr lang="fr-FR" dirty="0"/>
              <a:t> </a:t>
            </a:r>
            <a:r>
              <a:rPr lang="fr-FR" dirty="0" err="1"/>
              <a:t>coordinate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Peak value (</a:t>
            </a:r>
            <a:r>
              <a:rPr lang="fr-FR" dirty="0" err="1"/>
              <a:t>randomly</a:t>
            </a:r>
            <a:r>
              <a:rPr lang="fr-FR" dirty="0"/>
              <a:t> </a:t>
            </a:r>
            <a:r>
              <a:rPr lang="fr-FR" dirty="0" err="1"/>
              <a:t>chosen</a:t>
            </a:r>
            <a:r>
              <a:rPr lang="fr-FR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8 </a:t>
            </a:r>
            <a:r>
              <a:rPr lang="fr-FR" dirty="0" err="1"/>
              <a:t>kpc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Galactic</a:t>
            </a:r>
            <a:r>
              <a:rPr lang="fr-FR" dirty="0"/>
              <a:t> </a:t>
            </a:r>
            <a:r>
              <a:rPr lang="fr-FR" dirty="0" err="1"/>
              <a:t>dust</a:t>
            </a:r>
            <a:r>
              <a:rPr lang="fr-FR" dirty="0"/>
              <a:t> extinction (</a:t>
            </a:r>
            <a:r>
              <a:rPr lang="fr-FR" dirty="0" err="1"/>
              <a:t>thanks</a:t>
            </a:r>
            <a:r>
              <a:rPr lang="fr-FR" dirty="0"/>
              <a:t> to a </a:t>
            </a:r>
            <a:r>
              <a:rPr lang="fr-FR" dirty="0" err="1">
                <a:hlinkClick r:id="rId3"/>
              </a:rPr>
              <a:t>galactic</a:t>
            </a:r>
            <a:r>
              <a:rPr lang="fr-FR" dirty="0">
                <a:hlinkClick r:id="rId3"/>
              </a:rPr>
              <a:t> </a:t>
            </a:r>
            <a:r>
              <a:rPr lang="fr-FR" dirty="0" err="1">
                <a:hlinkClick r:id="rId3"/>
              </a:rPr>
              <a:t>dust</a:t>
            </a:r>
            <a:r>
              <a:rPr lang="fr-FR" dirty="0">
                <a:hlinkClick r:id="rId3"/>
              </a:rPr>
              <a:t> </a:t>
            </a:r>
            <a:r>
              <a:rPr lang="fr-FR" dirty="0" err="1">
                <a:hlinkClick r:id="rId3"/>
              </a:rPr>
              <a:t>map</a:t>
            </a:r>
            <a:r>
              <a:rPr lang="fr-FR" dirty="0">
                <a:hlinkClick r:id="rId3"/>
              </a:rPr>
              <a:t> (IRSA-Caltech))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Plot the apparent magnitude vs longitude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Max= maximum </a:t>
            </a:r>
            <a:r>
              <a:rPr lang="fr-FR" dirty="0" err="1"/>
              <a:t>sensitivity</a:t>
            </a:r>
            <a:r>
              <a:rPr lang="fr-FR" dirty="0"/>
              <a:t> of GRANDMA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~50° to ~300°: </a:t>
            </a:r>
            <a:r>
              <a:rPr lang="fr-FR" dirty="0" err="1"/>
              <a:t>possibility</a:t>
            </a:r>
            <a:r>
              <a:rPr lang="fr-FR" dirty="0"/>
              <a:t> to observe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Wider</a:t>
            </a:r>
            <a:r>
              <a:rPr lang="fr-FR" dirty="0"/>
              <a:t> range in IR (</a:t>
            </a:r>
            <a:r>
              <a:rPr lang="fr-FR" dirty="0" err="1"/>
              <a:t>weaker</a:t>
            </a:r>
            <a:r>
              <a:rPr lang="fr-FR" dirty="0"/>
              <a:t> extinction)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Can </a:t>
            </a:r>
            <a:r>
              <a:rPr lang="fr-FR" dirty="0" err="1"/>
              <a:t>add</a:t>
            </a:r>
            <a:r>
              <a:rPr lang="fr-FR" dirty="0"/>
              <a:t> a </a:t>
            </a:r>
            <a:r>
              <a:rPr lang="fr-FR" dirty="0" err="1"/>
              <a:t>limit</a:t>
            </a:r>
            <a:r>
              <a:rPr lang="fr-FR" dirty="0"/>
              <a:t> for </a:t>
            </a:r>
            <a:r>
              <a:rPr lang="fr-FR" dirty="0" err="1"/>
              <a:t>brightest</a:t>
            </a:r>
            <a:r>
              <a:rPr lang="fr-FR" dirty="0"/>
              <a:t> sources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7C3FBA1B-6358-4639-9508-408C72E3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097E-26CD-4D8F-AD91-BFCD2D3F0D65}" type="slidenum">
              <a:rPr lang="fr-FR" smtClean="0"/>
              <a:t>9</a:t>
            </a:fld>
            <a:endParaRPr lang="fr-FR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097CCE88-B99C-47A4-9EFD-2C006FF5F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424" y="905223"/>
            <a:ext cx="6172200" cy="3057971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B2D5BCF-82F4-4042-B5AF-D6163567A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9"/>
          <a:stretch/>
        </p:blipFill>
        <p:spPr>
          <a:xfrm>
            <a:off x="5260461" y="3963194"/>
            <a:ext cx="6172201" cy="283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1002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2662</TotalTime>
  <Words>736</Words>
  <Application>Microsoft Office PowerPoint</Application>
  <PresentationFormat>Grand écran</PresentationFormat>
  <Paragraphs>122</Paragraphs>
  <Slides>15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Thème Office</vt:lpstr>
      <vt:lpstr>GRANDMA / SNEWS</vt:lpstr>
      <vt:lpstr>GRANDMA / SNEWS</vt:lpstr>
      <vt:lpstr>Physics of Core collapsing SN</vt:lpstr>
      <vt:lpstr>Stakes</vt:lpstr>
      <vt:lpstr>Process</vt:lpstr>
      <vt:lpstr>Goals</vt:lpstr>
      <vt:lpstr>Présentation PowerPoint</vt:lpstr>
      <vt:lpstr>Maximum absolute magnitude distribution</vt:lpstr>
      <vt:lpstr>Apparent magnitude vs longitude</vt:lpstr>
      <vt:lpstr>How to simulate these light curves ?</vt:lpstr>
      <vt:lpstr>Light curve profil</vt:lpstr>
      <vt:lpstr>Generate light curves</vt:lpstr>
      <vt:lpstr>Présentation PowerPoint</vt:lpstr>
      <vt:lpstr>Possibility to detect</vt:lpstr>
      <vt:lpstr>Upcoming upgrades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GRANDMA / SNEWS</dc:title>
  <dc:creator>clément laisney</dc:creator>
  <cp:lastModifiedBy>clément laisney</cp:lastModifiedBy>
  <cp:revision>36</cp:revision>
  <dcterms:created xsi:type="dcterms:W3CDTF">2021-07-16T09:00:47Z</dcterms:created>
  <dcterms:modified xsi:type="dcterms:W3CDTF">2021-07-21T13:21:08Z</dcterms:modified>
</cp:coreProperties>
</file>